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65" r:id="rId3"/>
    <p:sldId id="274" r:id="rId4"/>
    <p:sldId id="268" r:id="rId5"/>
    <p:sldId id="269" r:id="rId6"/>
    <p:sldId id="271" r:id="rId7"/>
    <p:sldId id="272" r:id="rId8"/>
    <p:sldId id="266" r:id="rId9"/>
    <p:sldId id="273" r:id="rId10"/>
    <p:sldId id="270" r:id="rId11"/>
    <p:sldId id="275" r:id="rId12"/>
    <p:sldId id="276" r:id="rId13"/>
    <p:sldId id="267" r:id="rId14"/>
    <p:sldId id="277" r:id="rId15"/>
    <p:sldId id="278" r:id="rId16"/>
    <p:sldId id="279"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71171" autoAdjust="0"/>
  </p:normalViewPr>
  <p:slideViewPr>
    <p:cSldViewPr snapToGrid="0" snapToObjects="1">
      <p:cViewPr>
        <p:scale>
          <a:sx n="75" d="100"/>
          <a:sy n="75" d="100"/>
        </p:scale>
        <p:origin x="-84"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9/26/2018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A" sz="1200" kern="1200" dirty="0" smtClean="0">
                <a:solidFill>
                  <a:schemeClr val="tx1"/>
                </a:solidFill>
                <a:effectLst/>
                <a:latin typeface="+mn-lt"/>
                <a:ea typeface="+mn-ea"/>
                <a:cs typeface="+mn-cs"/>
              </a:rPr>
              <a:t>تقديم المدربين والطلاب </a:t>
            </a:r>
            <a:r>
              <a:rPr lang="ar-SY" sz="1200" kern="1200" dirty="0" smtClean="0">
                <a:solidFill>
                  <a:schemeClr val="tx1"/>
                </a:solidFill>
                <a:effectLst/>
                <a:latin typeface="+mn-lt"/>
                <a:ea typeface="+mn-ea"/>
                <a:cs typeface="+mn-cs"/>
              </a:rPr>
              <a:t>هي</a:t>
            </a:r>
            <a:r>
              <a:rPr lang="ar-SY" sz="1200" kern="1200" baseline="0" dirty="0" smtClean="0">
                <a:solidFill>
                  <a:schemeClr val="tx1"/>
                </a:solidFill>
                <a:effectLst/>
                <a:latin typeface="+mn-lt"/>
                <a:ea typeface="+mn-ea"/>
                <a:cs typeface="+mn-cs"/>
              </a:rPr>
              <a:t> ال</a:t>
            </a:r>
            <a:r>
              <a:rPr lang="ar-SA" sz="1200" kern="1200" dirty="0" smtClean="0">
                <a:solidFill>
                  <a:schemeClr val="tx1"/>
                </a:solidFill>
                <a:effectLst/>
                <a:latin typeface="+mn-lt"/>
                <a:ea typeface="+mn-ea"/>
                <a:cs typeface="+mn-cs"/>
              </a:rPr>
              <a:t>مرحلة </a:t>
            </a:r>
            <a:r>
              <a:rPr lang="ar-SY" sz="1200" kern="1200" dirty="0" smtClean="0">
                <a:solidFill>
                  <a:schemeClr val="tx1"/>
                </a:solidFill>
                <a:effectLst/>
                <a:latin typeface="+mn-lt"/>
                <a:ea typeface="+mn-ea"/>
                <a:cs typeface="+mn-cs"/>
              </a:rPr>
              <a:t>ال</a:t>
            </a:r>
            <a:r>
              <a:rPr lang="ar-SA" sz="1200" kern="1200" dirty="0" smtClean="0">
                <a:solidFill>
                  <a:schemeClr val="tx1"/>
                </a:solidFill>
                <a:effectLst/>
                <a:latin typeface="+mn-lt"/>
                <a:ea typeface="+mn-ea"/>
                <a:cs typeface="+mn-cs"/>
              </a:rPr>
              <a:t>موالية. من الأهمية بمكان استغلال هذه الفرصة المبكرة لتشجيع المشاركين على التفاعل فيما بينهم ومع المدربين. ينبغي مطالبة المشاركين أن يشكلوا مجموعات ثنائية مع أشخاص آخرين في القاعة لا يعرفونهم من ذي قبل. ثم، ينبغي توجيههم كي يطلبوا من "شريكهم" تقديم أجوبة على الأسئلة التالية:</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اسمهم وبلدهم</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أين يشتغلون</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ما هي وظيفتهم</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تجربتهم كمدربين</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شيء مثير عنهم</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 </a:t>
            </a:r>
            <a:endParaRPr lang="fr-FR" sz="1200" kern="120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ينبغي للمجموعات الثنائية أن تطرح نفس الأسئلة على بعضهما البعض. ثم، يتعين عليهم تقديم "زميلهم الجديد إلى باقي المجموعة". ينبغي للمدربين تسجيل ملاحظات عن المعلومات المقدمة لتحسين معرفتهم </a:t>
            </a:r>
            <a:r>
              <a:rPr lang="ar-SY" sz="1200" kern="1200" dirty="0" smtClean="0">
                <a:solidFill>
                  <a:schemeClr val="tx1"/>
                </a:solidFill>
                <a:effectLst/>
                <a:latin typeface="+mn-lt"/>
                <a:ea typeface="+mn-ea"/>
                <a:cs typeface="+mn-cs"/>
              </a:rPr>
              <a:t>بالطلبة</a:t>
            </a:r>
            <a:r>
              <a:rPr lang="ar-SA" sz="1200" kern="1200" dirty="0" smtClean="0">
                <a:solidFill>
                  <a:schemeClr val="tx1"/>
                </a:solidFill>
                <a:effectLst/>
                <a:latin typeface="+mn-lt"/>
                <a:ea typeface="+mn-ea"/>
                <a:cs typeface="+mn-cs"/>
              </a:rPr>
              <a:t>.</a:t>
            </a:r>
            <a:endParaRPr lang="ar-SY"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val="409767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sz="1200" b="1" kern="1200" dirty="0" smtClean="0">
                <a:solidFill>
                  <a:schemeClr val="tx1"/>
                </a:solidFill>
                <a:effectLst/>
                <a:latin typeface="+mn-lt"/>
                <a:ea typeface="+mn-ea"/>
                <a:cs typeface="+mn-cs"/>
              </a:rPr>
              <a:t>ملخص / تذكير</a:t>
            </a:r>
          </a:p>
          <a:p>
            <a:pPr algn="just" rtl="1"/>
            <a:r>
              <a:rPr lang="ar-SA" sz="1200" kern="1200" dirty="0" smtClean="0">
                <a:solidFill>
                  <a:schemeClr val="tx1"/>
                </a:solidFill>
                <a:effectLst/>
                <a:latin typeface="+mn-lt"/>
                <a:ea typeface="+mn-ea"/>
                <a:cs typeface="+mn-cs"/>
              </a:rPr>
              <a:t>ينبغي للمدرب التذكير / اختبار المعرفة بخصوص النقاط التالية للتأكد من مدى استيعاب الطلاب لأهداف التعلم لهذه الحصة. ينبغي تخصيص بعض الوقت لطرح الأسئلة في الأوقات المناسبة خلال الحصة.</a:t>
            </a:r>
            <a:endParaRPr lang="ar-SY"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val="22802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Y" sz="1200" kern="1200" dirty="0" smtClean="0">
                <a:solidFill>
                  <a:schemeClr val="tx1"/>
                </a:solidFill>
                <a:effectLst/>
                <a:latin typeface="+mn-lt"/>
                <a:ea typeface="+mn-ea"/>
                <a:cs typeface="+mn-cs"/>
              </a:rPr>
              <a:t>تتناول هذه الشفافة مسألة الصحة والسلامة. وقد تختلف هذه المعلومات بحسب موقع تقديم الدورة التدريبية. وتقع على المدرب مسؤولية التأكد من الحصول على المعلومات الصحيحة لتقديمها إلى المشاركين. </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65029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sz="1200" b="1" kern="1200" dirty="0" smtClean="0">
                <a:solidFill>
                  <a:schemeClr val="tx1"/>
                </a:solidFill>
                <a:effectLst/>
                <a:latin typeface="+mn-lt"/>
                <a:ea typeface="+mn-ea"/>
                <a:cs typeface="+mn-cs"/>
              </a:rPr>
              <a:t>باوربوينت </a:t>
            </a:r>
            <a:r>
              <a:rPr lang="ar-SY" sz="1200" b="0" kern="1200" dirty="0" smtClean="0">
                <a:solidFill>
                  <a:schemeClr val="tx1"/>
                </a:solidFill>
                <a:effectLst/>
                <a:latin typeface="+mn-lt"/>
                <a:ea typeface="+mn-ea"/>
                <a:cs typeface="+mn-cs"/>
              </a:rPr>
              <a:t>(أو غيره من أنواع العروض)</a:t>
            </a:r>
          </a:p>
          <a:p>
            <a:pPr algn="r" rtl="1"/>
            <a:r>
              <a:rPr lang="ar-SY" sz="1200" b="0" kern="1200" dirty="0" smtClean="0">
                <a:solidFill>
                  <a:schemeClr val="tx1"/>
                </a:solidFill>
                <a:effectLst/>
                <a:latin typeface="+mn-lt"/>
                <a:ea typeface="+mn-ea"/>
                <a:cs typeface="+mn-cs"/>
              </a:rPr>
              <a:t>تم إعداد عروض في صيغة</a:t>
            </a:r>
            <a:r>
              <a:rPr lang="ar-SY" sz="1200" b="0" kern="1200" baseline="0" dirty="0" smtClean="0">
                <a:solidFill>
                  <a:schemeClr val="tx1"/>
                </a:solidFill>
                <a:effectLst/>
                <a:latin typeface="+mn-lt"/>
                <a:ea typeface="+mn-ea"/>
                <a:cs typeface="+mn-cs"/>
              </a:rPr>
              <a:t> </a:t>
            </a:r>
            <a:r>
              <a:rPr lang="ar-SY" sz="1200" b="0" kern="1200" baseline="0" dirty="0" err="1" smtClean="0">
                <a:solidFill>
                  <a:schemeClr val="tx1"/>
                </a:solidFill>
                <a:effectLst/>
                <a:latin typeface="+mn-lt"/>
                <a:ea typeface="+mn-ea"/>
                <a:cs typeface="+mn-cs"/>
              </a:rPr>
              <a:t>باور</a:t>
            </a:r>
            <a:r>
              <a:rPr lang="ar-SY" sz="1200" b="0" kern="1200" baseline="0" dirty="0" smtClean="0">
                <a:solidFill>
                  <a:schemeClr val="tx1"/>
                </a:solidFill>
                <a:effectLst/>
                <a:latin typeface="+mn-lt"/>
                <a:ea typeface="+mn-ea"/>
                <a:cs typeface="+mn-cs"/>
              </a:rPr>
              <a:t> بوينت لتقديم هذه الحصة. هذا العرض عام ولا يأخذ بعين الاعتبار القضايا الوطنية التي قد تكون هنالك حاجة لمعالجتها عند تقديم هذه الحصة على الصعيد الوطني. ينبغي أن يتأكد المدرب أن المعلومات المدرجة في هذا العرض ذات صلة بمكان تقديم الدورة التدريبية.</a:t>
            </a:r>
          </a:p>
          <a:p>
            <a:pPr algn="r" rtl="1"/>
            <a:r>
              <a:rPr lang="ar-SY" sz="1200" b="0" kern="1200" baseline="0" dirty="0" smtClean="0">
                <a:solidFill>
                  <a:schemeClr val="tx1"/>
                </a:solidFill>
                <a:effectLst/>
                <a:latin typeface="+mn-lt"/>
                <a:ea typeface="+mn-ea"/>
                <a:cs typeface="+mn-cs"/>
              </a:rPr>
              <a:t>حددت أهداف هذه الحصة في النقاط التالية أدناه:</a:t>
            </a:r>
          </a:p>
          <a:p>
            <a:pPr lvl="0" algn="just" rtl="1"/>
            <a:r>
              <a:rPr lang="ar-SY" sz="1200" kern="1200" dirty="0" smtClean="0">
                <a:solidFill>
                  <a:schemeClr val="tx1"/>
                </a:solidFill>
                <a:effectLst/>
                <a:latin typeface="+mn-lt"/>
                <a:ea typeface="+mn-ea"/>
                <a:cs typeface="+mn-cs"/>
              </a:rPr>
              <a:t>تزويد المشاركين بمعلومات عن الحاجة إلى الدورة التدريبية والغرض منها وأهدافها.</a:t>
            </a:r>
            <a:endParaRPr lang="fr-FR" sz="1200" kern="1200" dirty="0" smtClean="0">
              <a:solidFill>
                <a:schemeClr val="tx1"/>
              </a:solidFill>
              <a:effectLst/>
              <a:latin typeface="+mn-lt"/>
              <a:ea typeface="+mn-ea"/>
              <a:cs typeface="+mn-cs"/>
            </a:endParaRPr>
          </a:p>
          <a:p>
            <a:pPr lvl="0" algn="just" rtl="1"/>
            <a:r>
              <a:rPr lang="ar-SY" sz="1200" kern="1200" dirty="0" smtClean="0">
                <a:solidFill>
                  <a:schemeClr val="tx1"/>
                </a:solidFill>
                <a:effectLst/>
                <a:latin typeface="+mn-lt"/>
                <a:ea typeface="+mn-ea"/>
                <a:cs typeface="+mn-cs"/>
              </a:rPr>
              <a:t>التأكد من توفر المشاركين على المعلومات الكافية حول برنامج الأنشطة والجدول الزمني.</a:t>
            </a:r>
            <a:endParaRPr lang="fr-FR" sz="1200" kern="1200" dirty="0" smtClean="0">
              <a:solidFill>
                <a:schemeClr val="tx1"/>
              </a:solidFill>
              <a:effectLst/>
              <a:latin typeface="+mn-lt"/>
              <a:ea typeface="+mn-ea"/>
              <a:cs typeface="+mn-cs"/>
            </a:endParaRPr>
          </a:p>
          <a:p>
            <a:pPr lvl="0" algn="just" rtl="1"/>
            <a:r>
              <a:rPr lang="ar-SY" sz="1200" kern="1200" dirty="0" smtClean="0">
                <a:solidFill>
                  <a:schemeClr val="tx1"/>
                </a:solidFill>
                <a:effectLst/>
                <a:latin typeface="+mn-lt"/>
                <a:ea typeface="+mn-ea"/>
                <a:cs typeface="+mn-cs"/>
              </a:rPr>
              <a:t>توفير معلومات عن الصحة والسلامة والتفاصيل الإدارية للدورة التدريبية.</a:t>
            </a:r>
            <a:endParaRPr lang="fr-FR" sz="1200" kern="1200" dirty="0" smtClean="0">
              <a:solidFill>
                <a:schemeClr val="tx1"/>
              </a:solidFill>
              <a:effectLst/>
              <a:latin typeface="+mn-lt"/>
              <a:ea typeface="+mn-ea"/>
              <a:cs typeface="+mn-cs"/>
            </a:endParaRPr>
          </a:p>
          <a:p>
            <a:pPr algn="just" rtl="1"/>
            <a:r>
              <a:rPr lang="ar-SY" sz="1200" kern="1200" dirty="0" smtClean="0">
                <a:solidFill>
                  <a:schemeClr val="tx1"/>
                </a:solidFill>
                <a:effectLst/>
                <a:latin typeface="+mn-lt"/>
                <a:ea typeface="+mn-ea"/>
                <a:cs typeface="+mn-cs"/>
              </a:rPr>
              <a:t>تقديم المشاركين للمدربين وتعرفهم على بعضهم البعض.</a:t>
            </a:r>
            <a:endParaRPr lang="ar-SY" sz="1200" b="1"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313408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Y" dirty="0" smtClean="0">
                <a:latin typeface="Sakkal Majalla" panose="02000000000000000000" pitchFamily="2" charset="-78"/>
                <a:cs typeface="Sakkal Majalla" panose="02000000000000000000" pitchFamily="2" charset="-78"/>
              </a:rPr>
              <a:t> تقدم</a:t>
            </a:r>
            <a:r>
              <a:rPr lang="ar-SY" baseline="0" dirty="0" smtClean="0">
                <a:latin typeface="Sakkal Majalla" panose="02000000000000000000" pitchFamily="2" charset="-78"/>
                <a:cs typeface="Sakkal Majalla" panose="02000000000000000000" pitchFamily="2" charset="-78"/>
              </a:rPr>
              <a:t> خلفية الدورة التدريبية للمشاركين. و</a:t>
            </a:r>
            <a:r>
              <a:rPr lang="ar-SA" dirty="0" smtClean="0">
                <a:latin typeface="Sakkal Majalla" panose="02000000000000000000" pitchFamily="2" charset="-78"/>
                <a:cs typeface="Sakkal Majalla" panose="02000000000000000000" pitchFamily="2" charset="-78"/>
              </a:rPr>
              <a:t>تحمل</a:t>
            </a:r>
            <a:r>
              <a:rPr lang="ar-SY" dirty="0" smtClean="0">
                <a:latin typeface="Sakkal Majalla" panose="02000000000000000000" pitchFamily="2" charset="-78"/>
                <a:cs typeface="Sakkal Majalla" panose="02000000000000000000" pitchFamily="2" charset="-78"/>
              </a:rPr>
              <a:t> هذه</a:t>
            </a:r>
            <a:r>
              <a:rPr lang="ar-SA" dirty="0" smtClean="0">
                <a:latin typeface="Sakkal Majalla" panose="02000000000000000000" pitchFamily="2" charset="-78"/>
                <a:cs typeface="Sakkal Majalla" panose="02000000000000000000" pitchFamily="2" charset="-78"/>
              </a:rPr>
              <a:t> الدورة التدريبية عنوان "الدورة التدريبية المتقدمة حول الجريمة الإلكترونية والأدلة الإلكترونية لفائدة القضاة والمدعين العامين". </a:t>
            </a:r>
            <a:r>
              <a:rPr lang="ar-SY" baseline="0" dirty="0" smtClean="0">
                <a:latin typeface="Sakkal Majalla" panose="02000000000000000000" pitchFamily="2" charset="-78"/>
                <a:cs typeface="Sakkal Majalla" panose="02000000000000000000" pitchFamily="2" charset="-78"/>
              </a:rPr>
              <a:t> </a:t>
            </a:r>
            <a:r>
              <a:rPr lang="ar-SA" dirty="0" smtClean="0">
                <a:latin typeface="Sakkal Majalla" panose="02000000000000000000" pitchFamily="2" charset="-78"/>
                <a:cs typeface="Sakkal Majalla" panose="02000000000000000000" pitchFamily="2" charset="-78"/>
              </a:rPr>
              <a:t>وقد تم تطويرها كنتيجة للمشروع المشترك بين الاتحاد الأوروبي ومجلس أوروبا حول التعاون الإقليمي لمكافحة الجريمة الإلكترونية بموجب صك ما قبل الانضمام (</a:t>
            </a:r>
            <a:r>
              <a:rPr lang="en-GB" dirty="0" smtClean="0">
                <a:latin typeface="Sakkal Majalla" panose="02000000000000000000" pitchFamily="2" charset="-78"/>
                <a:cs typeface="Sakkal Majalla" panose="02000000000000000000" pitchFamily="2" charset="-78"/>
              </a:rPr>
              <a:t>IPA</a:t>
            </a:r>
            <a:r>
              <a:rPr lang="ar-SA" dirty="0" smtClean="0">
                <a:latin typeface="Sakkal Majalla" panose="02000000000000000000" pitchFamily="2" charset="-78"/>
                <a:cs typeface="Sakkal Majalla" panose="02000000000000000000" pitchFamily="2" charset="-78"/>
              </a:rPr>
              <a:t>). </a:t>
            </a:r>
            <a:endParaRPr lang="ar-SY" dirty="0" smtClean="0">
              <a:latin typeface="Sakkal Majalla" panose="02000000000000000000" pitchFamily="2" charset="-78"/>
              <a:cs typeface="Sakkal Majalla" panose="02000000000000000000" pitchFamily="2" charset="-78"/>
            </a:endParaRPr>
          </a:p>
          <a:p>
            <a:pPr algn="r" rtl="1"/>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630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Y" sz="1200" b="0" kern="1200" dirty="0" smtClean="0">
                <a:solidFill>
                  <a:schemeClr val="tx1"/>
                </a:solidFill>
                <a:effectLst/>
                <a:latin typeface="+mn-lt"/>
                <a:ea typeface="+mn-ea"/>
                <a:cs typeface="+mn-cs"/>
              </a:rPr>
              <a:t>تعتبر</a:t>
            </a:r>
            <a:r>
              <a:rPr lang="ar-SY" sz="1200" b="0" kern="1200" baseline="0" dirty="0" smtClean="0">
                <a:solidFill>
                  <a:schemeClr val="tx1"/>
                </a:solidFill>
                <a:effectLst/>
                <a:latin typeface="+mn-lt"/>
                <a:ea typeface="+mn-ea"/>
                <a:cs typeface="+mn-cs"/>
              </a:rPr>
              <a:t> </a:t>
            </a:r>
            <a:r>
              <a:rPr lang="ar-SY" sz="1200" b="0" kern="1200" dirty="0" smtClean="0">
                <a:solidFill>
                  <a:schemeClr val="tx1"/>
                </a:solidFill>
                <a:effectLst/>
                <a:latin typeface="+mn-lt"/>
                <a:ea typeface="+mn-ea"/>
                <a:cs typeface="+mn-cs"/>
              </a:rPr>
              <a:t>هذه الدورة التدريبية ضرورية</a:t>
            </a:r>
            <a:r>
              <a:rPr lang="ar-SY" sz="1200" b="0" kern="1200" baseline="0" dirty="0" smtClean="0">
                <a:solidFill>
                  <a:schemeClr val="tx1"/>
                </a:solidFill>
                <a:effectLst/>
                <a:latin typeface="+mn-lt"/>
                <a:ea typeface="+mn-ea"/>
                <a:cs typeface="+mn-cs"/>
              </a:rPr>
              <a:t> لأن </a:t>
            </a:r>
            <a:r>
              <a:rPr lang="ar-SY" dirty="0" smtClean="0">
                <a:latin typeface="Sakkal Majalla" panose="02000000000000000000" pitchFamily="2" charset="-78"/>
                <a:cs typeface="Sakkal Majalla" panose="02000000000000000000" pitchFamily="2" charset="-78"/>
              </a:rPr>
              <a:t>القضاة والمدّعين العامين يضطلعون بدور هام في التحقيق ومحاكمة الأفراد أو المجموعات الذين يرتكبون الجرائم. ومع تزايد عدد الحوادث التي تكون فيها الجرائم تنطوي على عنصر الجريمة الإلكترونية، نشأت الحاجة إلى تدريب القضاة والمدعين العامين بشكل صحيح لفهم طبيعة هذه الجرائم، وكذلك الإلمام بالقوانين والصكوك الدولية القائمة في مجال التعاون الدولي للتعامل مع قضايا الجريمة الإلكترونية.</a:t>
            </a:r>
            <a:endParaRPr lang="en-US" dirty="0" smtClean="0">
              <a:latin typeface="Sakkal Majalla" panose="02000000000000000000" pitchFamily="2" charset="-78"/>
              <a:cs typeface="Sakkal Majalla" panose="02000000000000000000" pitchFamily="2" charset="-78"/>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3561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sz="1200" kern="1200" dirty="0" smtClean="0">
                <a:solidFill>
                  <a:schemeClr val="tx1"/>
                </a:solidFill>
                <a:effectLst/>
                <a:latin typeface="+mn-lt"/>
                <a:ea typeface="+mn-ea"/>
                <a:cs typeface="+mn-cs"/>
              </a:rPr>
              <a:t>من الأهمية</a:t>
            </a:r>
            <a:r>
              <a:rPr lang="ar-SY" sz="1200" kern="1200" baseline="0" dirty="0" smtClean="0">
                <a:solidFill>
                  <a:schemeClr val="tx1"/>
                </a:solidFill>
                <a:effectLst/>
                <a:latin typeface="+mn-lt"/>
                <a:ea typeface="+mn-ea"/>
                <a:cs typeface="+mn-cs"/>
              </a:rPr>
              <a:t> بمكان شرح الهدف العام للدورة التدريبية للمشاركين منذ البداية. وهذا سيساعدهم في تثمين </a:t>
            </a:r>
            <a:r>
              <a:rPr lang="ar-SY" sz="1200" kern="1200" dirty="0" smtClean="0">
                <a:solidFill>
                  <a:schemeClr val="tx1"/>
                </a:solidFill>
                <a:effectLst/>
                <a:latin typeface="+mn-lt"/>
                <a:ea typeface="+mn-ea"/>
                <a:cs typeface="+mn-cs"/>
              </a:rPr>
              <a:t>السبب الرئيسي لحضورهم ومشاركتهم. ويهدف هذا الدرس إلى توفير المعرفة والمهارات الكفيلة بتمكين القضاة والمدعين العامين من الاضطلاع بأدوارهم ذات الصلة بالتحقيقات في الجريمة الإلكترونية.</a:t>
            </a:r>
            <a:r>
              <a:rPr lang="ar-SY" sz="1200" kern="1200" baseline="0" dirty="0" smtClean="0">
                <a:solidFill>
                  <a:schemeClr val="tx1"/>
                </a:solidFill>
                <a:effectLst/>
                <a:latin typeface="+mn-lt"/>
                <a:ea typeface="+mn-ea"/>
                <a:cs typeface="+mn-cs"/>
              </a:rPr>
              <a:t> وقد </a:t>
            </a:r>
            <a:r>
              <a:rPr lang="ar-SA" sz="1200" kern="1200" dirty="0" smtClean="0">
                <a:solidFill>
                  <a:schemeClr val="tx1"/>
                </a:solidFill>
                <a:effectLst/>
                <a:latin typeface="+mn-lt"/>
                <a:ea typeface="+mn-ea"/>
                <a:cs typeface="+mn-cs"/>
              </a:rPr>
              <a:t>صمم</a:t>
            </a:r>
            <a:r>
              <a:rPr lang="ar-SY" sz="1200" kern="1200" dirty="0" smtClean="0">
                <a:solidFill>
                  <a:schemeClr val="tx1"/>
                </a:solidFill>
                <a:effectLst/>
                <a:latin typeface="+mn-lt"/>
                <a:ea typeface="+mn-ea"/>
                <a:cs typeface="+mn-cs"/>
              </a:rPr>
              <a:t>ت</a:t>
            </a:r>
            <a:r>
              <a:rPr lang="ar-SA" sz="1200" kern="1200" dirty="0" smtClean="0">
                <a:solidFill>
                  <a:schemeClr val="tx1"/>
                </a:solidFill>
                <a:effectLst/>
                <a:latin typeface="+mn-lt"/>
                <a:ea typeface="+mn-ea"/>
                <a:cs typeface="+mn-cs"/>
              </a:rPr>
              <a:t> </a:t>
            </a:r>
            <a:r>
              <a:rPr lang="ar-SY" sz="1200" kern="1200" dirty="0" smtClean="0">
                <a:solidFill>
                  <a:schemeClr val="tx1"/>
                </a:solidFill>
                <a:effectLst/>
                <a:latin typeface="+mn-lt"/>
                <a:ea typeface="+mn-ea"/>
                <a:cs typeface="+mn-cs"/>
              </a:rPr>
              <a:t>هذه الحصة </a:t>
            </a:r>
            <a:r>
              <a:rPr lang="ar-SA" sz="1200" kern="1200" dirty="0" smtClean="0">
                <a:solidFill>
                  <a:schemeClr val="tx1"/>
                </a:solidFill>
                <a:effectLst/>
                <a:latin typeface="+mn-lt"/>
                <a:ea typeface="+mn-ea"/>
                <a:cs typeface="+mn-cs"/>
              </a:rPr>
              <a:t>للاستفادة من نتائج التعلم المستخلصة خلال الدورة التدريبية الأساسية على الجريمة الإلكترونية لفائدة القضاة والمدعين العامين وينبغي ألا يحضر هذا الدرس إلا الأشخاص الذين أنهوا الدورة السابقة بنجاح</a:t>
            </a:r>
            <a:r>
              <a:rPr lang="ar-SY" sz="1200" kern="1200" dirty="0" smtClean="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853603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تُركت هذه الشفافة فارغة حتى تملأها كل دولة بأسماء المدربين الذين يقدمون الدورة التدريبية.</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val="4973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sz="1200" kern="1200" dirty="0" smtClean="0">
                <a:solidFill>
                  <a:schemeClr val="tx1"/>
                </a:solidFill>
                <a:effectLst/>
                <a:latin typeface="+mn-lt"/>
                <a:ea typeface="+mn-ea"/>
                <a:cs typeface="+mn-cs"/>
              </a:rPr>
              <a:t>تتضمن هذه الدورة التدريبية</a:t>
            </a:r>
            <a:r>
              <a:rPr lang="ar-SA" sz="1200" kern="1200" dirty="0" smtClean="0">
                <a:solidFill>
                  <a:schemeClr val="tx1"/>
                </a:solidFill>
                <a:effectLst/>
                <a:latin typeface="+mn-lt"/>
                <a:ea typeface="+mn-ea"/>
                <a:cs typeface="+mn-cs"/>
              </a:rPr>
              <a:t> مزيج</a:t>
            </a:r>
            <a:r>
              <a:rPr lang="ar-SY" sz="1200" kern="1200" dirty="0" smtClean="0">
                <a:solidFill>
                  <a:schemeClr val="tx1"/>
                </a:solidFill>
                <a:effectLst/>
                <a:latin typeface="+mn-lt"/>
                <a:ea typeface="+mn-ea"/>
                <a:cs typeface="+mn-cs"/>
              </a:rPr>
              <a:t>ا</a:t>
            </a:r>
            <a:r>
              <a:rPr lang="ar-SA" sz="1200" kern="1200" dirty="0" smtClean="0">
                <a:solidFill>
                  <a:schemeClr val="tx1"/>
                </a:solidFill>
                <a:effectLst/>
                <a:latin typeface="+mn-lt"/>
                <a:ea typeface="+mn-ea"/>
                <a:cs typeface="+mn-cs"/>
              </a:rPr>
              <a:t> من العروض والتمارين التي تتمحور حول سيناريو. وقد طوِّرت هذه المنهجية لتلبية الطلبات المتلقاة خلال الدورة التدريبية الأساسية المتعلقة بالمزيد من المعلومات عن الحالات والاستدلال الجنائي الرقمي</a:t>
            </a:r>
            <a:r>
              <a:rPr lang="ar-SY" sz="1200" kern="1200" baseline="0" dirty="0" smtClean="0">
                <a:solidFill>
                  <a:schemeClr val="tx1"/>
                </a:solidFill>
                <a:effectLst/>
                <a:latin typeface="+mn-lt"/>
                <a:ea typeface="+mn-ea"/>
                <a:cs typeface="+mn-cs"/>
              </a:rPr>
              <a:t>. وستمكن </a:t>
            </a:r>
            <a:r>
              <a:rPr lang="ar-SA" sz="1200" kern="1200" dirty="0" smtClean="0">
                <a:solidFill>
                  <a:schemeClr val="tx1"/>
                </a:solidFill>
                <a:effectLst/>
                <a:latin typeface="+mn-lt"/>
                <a:ea typeface="+mn-ea"/>
                <a:cs typeface="+mn-cs"/>
              </a:rPr>
              <a:t>هذه الدورة التدريبية المشاركين من الإصغاء إلى خبراء يقدمون المعلومات بل وكذلك من العمل على تحقيق بأنفسهم والاشتغال على المعلومات التي ستقدم لهم خلال الدورة التدريبية.</a:t>
            </a:r>
            <a:endParaRPr lang="ar-SY"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val="198135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A" sz="1200" kern="1200" dirty="0" smtClean="0">
                <a:solidFill>
                  <a:schemeClr val="tx1"/>
                </a:solidFill>
                <a:effectLst/>
                <a:latin typeface="+mn-lt"/>
                <a:ea typeface="+mn-ea"/>
                <a:cs typeface="+mn-cs"/>
              </a:rPr>
              <a:t>ينبغي في هذه المرحلة شرح الجدول الزمني للدورة التدريبية إلى الطلبة. وينبغي أن يتضمن ذلك مواعيد الحصص، واستراحة الغذاء والاستراحات الأخرى بالإضافة إلى وصف موجز لكل حصة.</a:t>
            </a:r>
            <a:r>
              <a:rPr lang="ar-SY" sz="1200" kern="1200" baseline="0" dirty="0" smtClean="0">
                <a:solidFill>
                  <a:schemeClr val="tx1"/>
                </a:solidFill>
                <a:effectLst/>
                <a:latin typeface="+mn-lt"/>
                <a:ea typeface="+mn-ea"/>
                <a:cs typeface="+mn-cs"/>
              </a:rPr>
              <a:t> كما </a:t>
            </a:r>
            <a:r>
              <a:rPr lang="ar-SA" sz="1200" kern="1200" dirty="0" smtClean="0">
                <a:solidFill>
                  <a:schemeClr val="tx1"/>
                </a:solidFill>
                <a:effectLst/>
                <a:latin typeface="+mn-lt"/>
                <a:ea typeface="+mn-ea"/>
                <a:cs typeface="+mn-cs"/>
              </a:rPr>
              <a:t>ينبغي في هذه المرحلة الإشارة إلى تضمين أو إقصاء التقييم. وفي حال تقرر إجراء تقييم، ينبغي تفسير ذلك بالتفصيل، بما في ذلك توقعات وانتظارات الطلاب من الدورة التدريبية.</a:t>
            </a:r>
            <a:endParaRPr lang="ar-SY"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val="3901472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a:t>
            </a:r>
            <a:r>
              <a:rPr lang="ar-SY" b="1" dirty="0" smtClean="0">
                <a:latin typeface="Sakkal Majalla" panose="02000000000000000000" pitchFamily="2" charset="-78"/>
                <a:cs typeface="Sakkal Majalla" panose="02000000000000000000" pitchFamily="2" charset="-78"/>
              </a:rPr>
              <a:t>العامين</a:t>
            </a:r>
            <a:endParaRPr lang="en-US" b="1" dirty="0"/>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
        <p:nvSpPr>
          <p:cNvPr id="5" name="Subtitle 2"/>
          <p:cNvSpPr txBox="1">
            <a:spLocks/>
          </p:cNvSpPr>
          <p:nvPr/>
        </p:nvSpPr>
        <p:spPr>
          <a:xfrm>
            <a:off x="1371600" y="3938131"/>
            <a:ext cx="6400800" cy="175260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rtl="1"/>
            <a:r>
              <a:rPr lang="ar-SY" dirty="0" smtClean="0">
                <a:solidFill>
                  <a:schemeClr val="bg1">
                    <a:lumMod val="65000"/>
                  </a:schemeClr>
                </a:solidFill>
                <a:latin typeface="Sakkal Majalla" panose="02000000000000000000" pitchFamily="2" charset="-78"/>
                <a:cs typeface="Sakkal Majalla" panose="02000000000000000000" pitchFamily="2" charset="-78"/>
              </a:rPr>
              <a:t>الحصة 1.1.1</a:t>
            </a:r>
          </a:p>
          <a:p>
            <a:pPr rtl="1"/>
            <a:r>
              <a:rPr lang="ar-SY" dirty="0" smtClean="0">
                <a:solidFill>
                  <a:schemeClr val="bg1">
                    <a:lumMod val="65000"/>
                  </a:schemeClr>
                </a:solidFill>
                <a:latin typeface="Sakkal Majalla" panose="02000000000000000000" pitchFamily="2" charset="-78"/>
                <a:cs typeface="Sakkal Majalla" panose="02000000000000000000" pitchFamily="2" charset="-78"/>
              </a:rPr>
              <a:t>افتتاح الدورة التدريبية والمقدمات</a:t>
            </a:r>
          </a:p>
        </p:txBody>
      </p:sp>
    </p:spTree>
    <p:extLst>
      <p:ext uri="{BB962C8B-B14F-4D97-AF65-F5344CB8AC3E}">
        <p14:creationId xmlns:p14="http://schemas.microsoft.com/office/powerpoint/2010/main" val="1269317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pPr rtl="1"/>
            <a:r>
              <a:rPr lang="ar-SY" sz="4800" b="1" dirty="0" smtClean="0">
                <a:latin typeface="Sakkal Majalla" panose="02000000000000000000" pitchFamily="2" charset="-78"/>
                <a:cs typeface="Sakkal Majalla" panose="02000000000000000000" pitchFamily="2" charset="-78"/>
              </a:rPr>
              <a:t>المدربون</a:t>
            </a:r>
            <a:endParaRPr lang="en-US" sz="48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340962"/>
            <a:ext cx="8452402" cy="5363849"/>
          </a:xfrm>
        </p:spPr>
        <p:txBody>
          <a:bodyPr>
            <a:normAutofit/>
          </a:bodyPr>
          <a:lstStyle/>
          <a:p>
            <a:pPr marL="0" indent="0" algn="r" rtl="1">
              <a:buNone/>
            </a:pPr>
            <a:r>
              <a:rPr lang="ar-SY" b="1" dirty="0" smtClean="0"/>
              <a:t>هذه الدورة التدريبية</a:t>
            </a:r>
            <a:endParaRPr lang="en-US" b="1" dirty="0"/>
          </a:p>
          <a:p>
            <a:pPr marL="0" indent="0">
              <a:buNone/>
            </a:pPr>
            <a:endParaRPr lang="en-GB" dirty="0" smtClean="0"/>
          </a:p>
          <a:p>
            <a:pPr marL="0" indent="0">
              <a:buNone/>
            </a:pPr>
            <a:r>
              <a:rPr lang="ro-RO" smtClean="0"/>
              <a:t>              Zahid </a:t>
            </a:r>
            <a:r>
              <a:rPr lang="ro-RO" dirty="0" smtClean="0"/>
              <a:t>JAMIL </a:t>
            </a:r>
            <a:r>
              <a:rPr lang="ro-RO" smtClean="0"/>
              <a:t>&amp; Branko STAMENKOVIC</a:t>
            </a:r>
            <a:endParaRPr lang="en-US" dirty="0"/>
          </a:p>
          <a:p>
            <a:endParaRPr lang="en-US" dirty="0"/>
          </a:p>
        </p:txBody>
      </p:sp>
    </p:spTree>
    <p:extLst>
      <p:ext uri="{BB962C8B-B14F-4D97-AF65-F5344CB8AC3E}">
        <p14:creationId xmlns:p14="http://schemas.microsoft.com/office/powerpoint/2010/main" val="143042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25767" y="2683582"/>
            <a:ext cx="3069285" cy="2308324"/>
          </a:xfrm>
          <a:prstGeom prst="rect">
            <a:avLst/>
          </a:prstGeom>
          <a:noFill/>
        </p:spPr>
        <p:txBody>
          <a:bodyPr wrap="square" rtlCol="0">
            <a:spAutoFit/>
          </a:bodyPr>
          <a:lstStyle/>
          <a:p>
            <a:pPr algn="ctr" rtl="1"/>
            <a:r>
              <a:rPr lang="ar-SY" sz="4800" b="1" dirty="0" smtClean="0">
                <a:solidFill>
                  <a:schemeClr val="accent1">
                    <a:lumMod val="25000"/>
                  </a:schemeClr>
                </a:solidFill>
                <a:latin typeface="Sakkal Majalla" panose="02000000000000000000" pitchFamily="2" charset="-78"/>
                <a:cs typeface="Sakkal Majalla" panose="02000000000000000000" pitchFamily="2" charset="-78"/>
              </a:rPr>
              <a:t>المنهجية </a:t>
            </a:r>
          </a:p>
          <a:p>
            <a:pPr algn="ctr" rtl="1"/>
            <a:r>
              <a:rPr lang="ar-SY" sz="4800" b="1" dirty="0" smtClean="0">
                <a:solidFill>
                  <a:schemeClr val="accent1">
                    <a:lumMod val="25000"/>
                  </a:schemeClr>
                </a:solidFill>
                <a:latin typeface="Sakkal Majalla" panose="02000000000000000000" pitchFamily="2" charset="-78"/>
                <a:cs typeface="Sakkal Majalla" panose="02000000000000000000" pitchFamily="2" charset="-78"/>
              </a:rPr>
              <a:t>و</a:t>
            </a:r>
          </a:p>
          <a:p>
            <a:pPr algn="ctr" rtl="1"/>
            <a:r>
              <a:rPr lang="ar-SY" sz="4800" b="1" dirty="0" smtClean="0">
                <a:solidFill>
                  <a:schemeClr val="accent1">
                    <a:lumMod val="25000"/>
                  </a:schemeClr>
                </a:solidFill>
                <a:latin typeface="Sakkal Majalla" panose="02000000000000000000" pitchFamily="2" charset="-78"/>
                <a:cs typeface="Sakkal Majalla" panose="02000000000000000000" pitchFamily="2" charset="-78"/>
              </a:rPr>
              <a:t>الجدول الزمني</a:t>
            </a:r>
            <a:endParaRPr lang="en-GB" sz="4800" b="1" dirty="0">
              <a:solidFill>
                <a:schemeClr val="accent1">
                  <a:lumMod val="25000"/>
                </a:schemeClr>
              </a:solidFill>
              <a:latin typeface="Calibri" pitchFamily="34" charset="0"/>
            </a:endParaRPr>
          </a:p>
        </p:txBody>
      </p:sp>
    </p:spTree>
    <p:extLst>
      <p:ext uri="{BB962C8B-B14F-4D97-AF65-F5344CB8AC3E}">
        <p14:creationId xmlns:p14="http://schemas.microsoft.com/office/powerpoint/2010/main" val="372841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endParaRPr lang="en-US" sz="2600" b="1"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fontScale="90000"/>
          </a:bodyPr>
          <a:lstStyle/>
          <a:p>
            <a:pPr rtl="1"/>
            <a:r>
              <a:rPr lang="ar-SY" sz="4800" b="1" dirty="0" smtClean="0">
                <a:latin typeface="Sakkal Majalla" panose="02000000000000000000" pitchFamily="2" charset="-78"/>
                <a:cs typeface="Sakkal Majalla" panose="02000000000000000000" pitchFamily="2" charset="-78"/>
              </a:rPr>
              <a:t>المنهجية</a:t>
            </a:r>
            <a:endParaRPr lang="en-US" sz="4800" b="1" dirty="0">
              <a:latin typeface="Sakkal Majalla" panose="02000000000000000000" pitchFamily="2" charset="-78"/>
              <a:cs typeface="Sakkal Majalla" panose="02000000000000000000" pitchFamily="2" charset="-78"/>
            </a:endParaRPr>
          </a:p>
        </p:txBody>
      </p:sp>
      <p:sp>
        <p:nvSpPr>
          <p:cNvPr id="2" name="Rectangle 1"/>
          <p:cNvSpPr/>
          <p:nvPr/>
        </p:nvSpPr>
        <p:spPr>
          <a:xfrm>
            <a:off x="684591" y="1234397"/>
            <a:ext cx="8002209" cy="4524315"/>
          </a:xfrm>
          <a:prstGeom prst="rect">
            <a:avLst/>
          </a:prstGeom>
        </p:spPr>
        <p:txBody>
          <a:bodyPr wrap="square">
            <a:spAutoFit/>
          </a:bodyPr>
          <a:lstStyle/>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عروض وتمارين تطبيقية</a:t>
            </a: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قائمة على سيناريو</a:t>
            </a: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تقدم الوثائق بشكل تدريجي</a:t>
            </a: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عمل في مجموعات حول مواضيع محددة</a:t>
            </a:r>
            <a:endParaRPr lang="ar-SY" sz="3600" dirty="0">
              <a:latin typeface="Sakkal Majalla" panose="02000000000000000000" pitchFamily="2" charset="-78"/>
              <a:cs typeface="Sakkal Majalla" panose="02000000000000000000" pitchFamily="2" charset="-78"/>
            </a:endParaRP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تعليقات وملاحظات المجموعات</a:t>
            </a: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دعم المدربين للمجموعات</a:t>
            </a:r>
          </a:p>
          <a:p>
            <a:pPr marL="285750" indent="-285750" algn="r" rtl="1">
              <a:spcBef>
                <a:spcPts val="0"/>
              </a:spcBef>
              <a:buFont typeface="Arial"/>
              <a:buChar char="•"/>
            </a:pPr>
            <a:r>
              <a:rPr lang="ar-SY" sz="3600" dirty="0" smtClean="0">
                <a:latin typeface="Sakkal Majalla" panose="02000000000000000000" pitchFamily="2" charset="-78"/>
                <a:cs typeface="Sakkal Majalla" panose="02000000000000000000" pitchFamily="2" charset="-78"/>
              </a:rPr>
              <a:t>دعم ومساندة المدربين خلال جلسات العمل في مجموعات</a:t>
            </a:r>
            <a:endParaRPr lang="en-US" sz="3600" dirty="0">
              <a:latin typeface="Sakkal Majalla" panose="02000000000000000000" pitchFamily="2" charset="-78"/>
              <a:cs typeface="Sakkal Majalla" panose="02000000000000000000" pitchFamily="2" charset="-78"/>
            </a:endParaRPr>
          </a:p>
          <a:p>
            <a:pPr marL="285750" indent="-285750">
              <a:spcBef>
                <a:spcPts val="0"/>
              </a:spcBef>
              <a:buFont typeface="Arial"/>
              <a:buChar char="•"/>
            </a:pPr>
            <a:endParaRPr lang="en-US" sz="3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032812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normAutofit fontScale="90000"/>
          </a:bodyPr>
          <a:lstStyle/>
          <a:p>
            <a:pPr rtl="1"/>
            <a:r>
              <a:rPr lang="ar-SY" b="1" dirty="0" smtClean="0">
                <a:latin typeface="Sakkal Majalla" panose="02000000000000000000" pitchFamily="2" charset="-78"/>
                <a:cs typeface="Sakkal Majalla" panose="02000000000000000000" pitchFamily="2" charset="-78"/>
              </a:rPr>
              <a:t>الجدول الزمني للدورة التدريبية</a:t>
            </a:r>
            <a:r>
              <a:rPr lang="en-US" b="1" dirty="0">
                <a:latin typeface="Sakkal Majalla" panose="02000000000000000000" pitchFamily="2" charset="-78"/>
                <a:cs typeface="Sakkal Majalla" panose="02000000000000000000" pitchFamily="2" charset="-78"/>
              </a:rPr>
              <a:t/>
            </a:r>
            <a:br>
              <a:rPr lang="en-US" b="1" dirty="0">
                <a:latin typeface="Sakkal Majalla" panose="02000000000000000000" pitchFamily="2" charset="-78"/>
                <a:cs typeface="Sakkal Majalla" panose="02000000000000000000" pitchFamily="2" charset="-78"/>
              </a:rPr>
            </a:br>
            <a:r>
              <a:rPr lang="ar-SY" sz="2700" b="1" dirty="0" smtClean="0">
                <a:latin typeface="Sakkal Majalla" panose="02000000000000000000" pitchFamily="2" charset="-78"/>
                <a:cs typeface="Sakkal Majalla" panose="02000000000000000000" pitchFamily="2" charset="-78"/>
              </a:rPr>
              <a:t>برنامج العمل للدورة التدريبية </a:t>
            </a:r>
            <a:r>
              <a:rPr lang="en-US" sz="2700" b="1" dirty="0" smtClean="0">
                <a:latin typeface="Sakkal Majalla" panose="02000000000000000000" pitchFamily="2" charset="-78"/>
                <a:cs typeface="Sakkal Majalla" panose="02000000000000000000" pitchFamily="2" charset="-78"/>
              </a:rPr>
              <a:t>”</a:t>
            </a:r>
            <a:r>
              <a:rPr lang="ar-SY" sz="2700" b="1" dirty="0" smtClean="0">
                <a:latin typeface="Sakkal Majalla" panose="02000000000000000000" pitchFamily="2" charset="-78"/>
                <a:cs typeface="Sakkal Majalla" panose="02000000000000000000" pitchFamily="2" charset="-78"/>
              </a:rPr>
              <a:t> المتقدمة</a:t>
            </a:r>
            <a:r>
              <a:rPr lang="en-US" sz="2700" b="1" dirty="0" smtClean="0">
                <a:latin typeface="Sakkal Majalla" panose="02000000000000000000" pitchFamily="2" charset="-78"/>
                <a:cs typeface="Sakkal Majalla" panose="02000000000000000000" pitchFamily="2" charset="-78"/>
              </a:rPr>
              <a:t>“</a:t>
            </a:r>
            <a:r>
              <a:rPr lang="ar-SY" sz="2700" b="1" dirty="0" smtClean="0">
                <a:latin typeface="Sakkal Majalla" panose="02000000000000000000" pitchFamily="2" charset="-78"/>
                <a:cs typeface="Sakkal Majalla" panose="02000000000000000000" pitchFamily="2" charset="-78"/>
              </a:rPr>
              <a:t> في الجريمة الإلكترونية والأدلة الإلكترونية</a:t>
            </a:r>
            <a:endParaRPr lang="en-US" sz="27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7313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769441"/>
          </a:xfrm>
          <a:prstGeom prst="rect">
            <a:avLst/>
          </a:prstGeom>
          <a:noFill/>
        </p:spPr>
        <p:txBody>
          <a:bodyPr wrap="square" rtlCol="0">
            <a:spAutoFit/>
          </a:bodyPr>
          <a:lstStyle/>
          <a:p>
            <a:pPr algn="ctr" rtl="1"/>
            <a:r>
              <a:rPr lang="ar-SY" sz="4400" b="1" dirty="0" smtClean="0">
                <a:solidFill>
                  <a:schemeClr val="accent1">
                    <a:lumMod val="25000"/>
                  </a:schemeClr>
                </a:solidFill>
                <a:latin typeface="Sakkal Majalla" panose="02000000000000000000" pitchFamily="2" charset="-78"/>
                <a:cs typeface="Sakkal Majalla" panose="02000000000000000000" pitchFamily="2" charset="-78"/>
              </a:rPr>
              <a:t>التقديم</a:t>
            </a:r>
            <a:endParaRPr lang="en-US" sz="4400" dirty="0">
              <a:latin typeface="Sakkal Majalla" panose="02000000000000000000" pitchFamily="2" charset="-78"/>
              <a:cs typeface="Sakkal Majalla" panose="02000000000000000000" pitchFamily="2" charset="-78"/>
            </a:endParaRPr>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200668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pPr rtl="1"/>
            <a:r>
              <a:rPr lang="ar-SY" b="1" dirty="0" smtClean="0">
                <a:latin typeface="Sakkal Majalla" panose="02000000000000000000" pitchFamily="2" charset="-78"/>
                <a:cs typeface="Sakkal Majalla" panose="02000000000000000000" pitchFamily="2" charset="-78"/>
              </a:rPr>
              <a:t>التقديم</a:t>
            </a:r>
            <a:endParaRPr lang="en-US"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412006"/>
            <a:ext cx="8229600" cy="4525963"/>
          </a:xfrm>
        </p:spPr>
        <p:txBody>
          <a:bodyPr>
            <a:normAutofit lnSpcReduction="10000"/>
          </a:bodyPr>
          <a:lstStyle/>
          <a:p>
            <a:pPr algn="just" rtl="1">
              <a:buNone/>
            </a:pPr>
            <a:r>
              <a:rPr lang="ar-SA" dirty="0" smtClean="0">
                <a:latin typeface="Sakkal Majalla" panose="02000000000000000000" pitchFamily="2" charset="-78"/>
                <a:cs typeface="Sakkal Majalla" panose="02000000000000000000" pitchFamily="2" charset="-78"/>
              </a:rPr>
              <a:t>شكلوا </a:t>
            </a:r>
            <a:r>
              <a:rPr lang="ar-SA" dirty="0">
                <a:latin typeface="Sakkal Majalla" panose="02000000000000000000" pitchFamily="2" charset="-78"/>
                <a:cs typeface="Sakkal Majalla" panose="02000000000000000000" pitchFamily="2" charset="-78"/>
              </a:rPr>
              <a:t>مجموعات ثنائية مع أشخاص آخرين في القاعة لا </a:t>
            </a:r>
            <a:r>
              <a:rPr lang="ar-SY" dirty="0" smtClean="0">
                <a:latin typeface="Sakkal Majalla" panose="02000000000000000000" pitchFamily="2" charset="-78"/>
                <a:cs typeface="Sakkal Majalla" panose="02000000000000000000" pitchFamily="2" charset="-78"/>
              </a:rPr>
              <a:t>تعرفونهم.</a:t>
            </a:r>
          </a:p>
          <a:p>
            <a:pPr algn="just" rtl="1">
              <a:buNone/>
            </a:pPr>
            <a:r>
              <a:rPr lang="ar-SY" dirty="0" smtClean="0">
                <a:latin typeface="Sakkal Majalla" panose="02000000000000000000" pitchFamily="2" charset="-78"/>
                <a:cs typeface="Sakkal Majalla" panose="02000000000000000000" pitchFamily="2" charset="-78"/>
              </a:rPr>
              <a:t>في 10 دقائق، تعرفوا عليهم وأخبرونا بما يلي:</a:t>
            </a:r>
          </a:p>
          <a:p>
            <a:pPr algn="just" rtl="1"/>
            <a:r>
              <a:rPr lang="ar-SA" dirty="0">
                <a:latin typeface="Sakkal Majalla" panose="02000000000000000000" pitchFamily="2" charset="-78"/>
                <a:cs typeface="Sakkal Majalla" panose="02000000000000000000" pitchFamily="2" charset="-78"/>
              </a:rPr>
              <a:t>اسمهم وبلدهم</a:t>
            </a:r>
            <a:endParaRPr lang="fr-FR" dirty="0">
              <a:latin typeface="Sakkal Majalla" panose="02000000000000000000" pitchFamily="2" charset="-78"/>
              <a:cs typeface="Sakkal Majalla" panose="02000000000000000000" pitchFamily="2" charset="-78"/>
            </a:endParaRPr>
          </a:p>
          <a:p>
            <a:pPr algn="just" rtl="1"/>
            <a:r>
              <a:rPr lang="ar-SA" dirty="0">
                <a:latin typeface="Sakkal Majalla" panose="02000000000000000000" pitchFamily="2" charset="-78"/>
                <a:cs typeface="Sakkal Majalla" panose="02000000000000000000" pitchFamily="2" charset="-78"/>
              </a:rPr>
              <a:t>أين يشتغلون</a:t>
            </a:r>
            <a:endParaRPr lang="fr-FR" dirty="0">
              <a:latin typeface="Sakkal Majalla" panose="02000000000000000000" pitchFamily="2" charset="-78"/>
              <a:cs typeface="Sakkal Majalla" panose="02000000000000000000" pitchFamily="2" charset="-78"/>
            </a:endParaRPr>
          </a:p>
          <a:p>
            <a:pPr algn="just" rtl="1"/>
            <a:r>
              <a:rPr lang="ar-SA" dirty="0">
                <a:latin typeface="Sakkal Majalla" panose="02000000000000000000" pitchFamily="2" charset="-78"/>
                <a:cs typeface="Sakkal Majalla" panose="02000000000000000000" pitchFamily="2" charset="-78"/>
              </a:rPr>
              <a:t>ما هي وظيفتهم</a:t>
            </a:r>
            <a:endParaRPr lang="fr-FR" dirty="0">
              <a:latin typeface="Sakkal Majalla" panose="02000000000000000000" pitchFamily="2" charset="-78"/>
              <a:cs typeface="Sakkal Majalla" panose="02000000000000000000" pitchFamily="2" charset="-78"/>
            </a:endParaRPr>
          </a:p>
          <a:p>
            <a:pPr algn="just" rtl="1"/>
            <a:r>
              <a:rPr lang="ar-SA" dirty="0">
                <a:latin typeface="Sakkal Majalla" panose="02000000000000000000" pitchFamily="2" charset="-78"/>
                <a:cs typeface="Sakkal Majalla" panose="02000000000000000000" pitchFamily="2" charset="-78"/>
              </a:rPr>
              <a:t>تجربتهم </a:t>
            </a:r>
            <a:r>
              <a:rPr lang="ar-SA" dirty="0" smtClean="0">
                <a:latin typeface="Sakkal Majalla" panose="02000000000000000000" pitchFamily="2" charset="-78"/>
                <a:cs typeface="Sakkal Majalla" panose="02000000000000000000" pitchFamily="2" charset="-78"/>
              </a:rPr>
              <a:t>كمدربين</a:t>
            </a:r>
            <a:endParaRPr lang="ar-SY" dirty="0" smtClean="0">
              <a:latin typeface="Sakkal Majalla" panose="02000000000000000000" pitchFamily="2" charset="-78"/>
              <a:cs typeface="Sakkal Majalla" panose="02000000000000000000" pitchFamily="2" charset="-78"/>
            </a:endParaRPr>
          </a:p>
          <a:p>
            <a:pPr algn="just" rtl="1"/>
            <a:r>
              <a:rPr lang="ar-SY" dirty="0" smtClean="0">
                <a:latin typeface="Sakkal Majalla" panose="02000000000000000000" pitchFamily="2" charset="-78"/>
                <a:cs typeface="Sakkal Majalla" panose="02000000000000000000" pitchFamily="2" charset="-78"/>
              </a:rPr>
              <a:t>تجربتهم في مجال الجريمة الإلكترونية</a:t>
            </a:r>
            <a:endParaRPr lang="fr-FR" dirty="0">
              <a:latin typeface="Sakkal Majalla" panose="02000000000000000000" pitchFamily="2" charset="-78"/>
              <a:cs typeface="Sakkal Majalla" panose="02000000000000000000" pitchFamily="2" charset="-78"/>
            </a:endParaRPr>
          </a:p>
          <a:p>
            <a:pPr algn="just" rtl="1"/>
            <a:r>
              <a:rPr lang="ar-SA" dirty="0">
                <a:latin typeface="Sakkal Majalla" panose="02000000000000000000" pitchFamily="2" charset="-78"/>
                <a:cs typeface="Sakkal Majalla" panose="02000000000000000000" pitchFamily="2" charset="-78"/>
              </a:rPr>
              <a:t>شيء مثير </a:t>
            </a:r>
            <a:r>
              <a:rPr lang="ar-SA" dirty="0" smtClean="0">
                <a:latin typeface="Sakkal Majalla" panose="02000000000000000000" pitchFamily="2" charset="-78"/>
                <a:cs typeface="Sakkal Majalla" panose="02000000000000000000" pitchFamily="2" charset="-78"/>
              </a:rPr>
              <a:t>عنهم</a:t>
            </a:r>
            <a:endParaRPr lang="fr-FR"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1028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marL="0" indent="0" algn="just" rtl="1">
              <a:buNone/>
            </a:pPr>
            <a:r>
              <a:rPr lang="ar-SY" dirty="0">
                <a:latin typeface="Sakkal Majalla" panose="02000000000000000000" pitchFamily="2" charset="-78"/>
                <a:cs typeface="Sakkal Majalla" panose="02000000000000000000" pitchFamily="2" charset="-78"/>
              </a:rPr>
              <a:t>في نهاية هذه الحصة، سيكون المشاركون قادرين على:</a:t>
            </a:r>
            <a:endParaRPr lang="fr-FR" dirty="0">
              <a:latin typeface="Sakkal Majalla" panose="02000000000000000000" pitchFamily="2" charset="-78"/>
              <a:cs typeface="Sakkal Majalla" panose="02000000000000000000" pitchFamily="2" charset="-78"/>
            </a:endParaRPr>
          </a:p>
          <a:p>
            <a:pPr lvl="0" algn="just" rtl="1"/>
            <a:r>
              <a:rPr lang="ar-SY" sz="2800" dirty="0" smtClean="0">
                <a:latin typeface="Sakkal Majalla" panose="02000000000000000000" pitchFamily="2" charset="-78"/>
                <a:cs typeface="Sakkal Majalla" panose="02000000000000000000" pitchFamily="2" charset="-78"/>
              </a:rPr>
              <a:t>تزويد </a:t>
            </a:r>
            <a:r>
              <a:rPr lang="ar-SY" sz="2800" dirty="0">
                <a:latin typeface="Sakkal Majalla" panose="02000000000000000000" pitchFamily="2" charset="-78"/>
                <a:cs typeface="Sakkal Majalla" panose="02000000000000000000" pitchFamily="2" charset="-78"/>
              </a:rPr>
              <a:t>المشاركين بمعلومات عن الحاجة إلى الدورة التدريبية والغرض منها وأهدافها.</a:t>
            </a:r>
            <a:endParaRPr lang="fr-FR" sz="2800" dirty="0">
              <a:latin typeface="Sakkal Majalla" panose="02000000000000000000" pitchFamily="2" charset="-78"/>
              <a:cs typeface="Sakkal Majalla" panose="02000000000000000000" pitchFamily="2" charset="-78"/>
            </a:endParaRPr>
          </a:p>
          <a:p>
            <a:pPr lvl="0" algn="just" rtl="1"/>
            <a:r>
              <a:rPr lang="ar-SY" sz="2800" dirty="0">
                <a:latin typeface="Sakkal Majalla" panose="02000000000000000000" pitchFamily="2" charset="-78"/>
                <a:cs typeface="Sakkal Majalla" panose="02000000000000000000" pitchFamily="2" charset="-78"/>
              </a:rPr>
              <a:t>التأكد من توفر المشاركين على المعلومات الكافية حول برنامج الأنشطة والجدول الزمني.</a:t>
            </a:r>
            <a:endParaRPr lang="fr-FR" sz="2800" dirty="0">
              <a:latin typeface="Sakkal Majalla" panose="02000000000000000000" pitchFamily="2" charset="-78"/>
              <a:cs typeface="Sakkal Majalla" panose="02000000000000000000" pitchFamily="2" charset="-78"/>
            </a:endParaRPr>
          </a:p>
          <a:p>
            <a:pPr lvl="0" algn="just" rtl="1"/>
            <a:r>
              <a:rPr lang="ar-SY" sz="2800" dirty="0">
                <a:latin typeface="Sakkal Majalla" panose="02000000000000000000" pitchFamily="2" charset="-78"/>
                <a:cs typeface="Sakkal Majalla" panose="02000000000000000000" pitchFamily="2" charset="-78"/>
              </a:rPr>
              <a:t>توفير معلومات عن الصحة والسلامة والتفاصيل الإدارية للدورة التدريبية.</a:t>
            </a:r>
            <a:endParaRPr lang="fr-FR" sz="2800" dirty="0">
              <a:latin typeface="Sakkal Majalla" panose="02000000000000000000" pitchFamily="2" charset="-78"/>
              <a:cs typeface="Sakkal Majalla" panose="02000000000000000000" pitchFamily="2" charset="-78"/>
            </a:endParaRPr>
          </a:p>
          <a:p>
            <a:pPr algn="just" rtl="1"/>
            <a:r>
              <a:rPr lang="ar-SY" sz="2800" dirty="0">
                <a:latin typeface="Sakkal Majalla" panose="02000000000000000000" pitchFamily="2" charset="-78"/>
                <a:cs typeface="Sakkal Majalla" panose="02000000000000000000" pitchFamily="2" charset="-78"/>
              </a:rPr>
              <a:t>تقديم المشاركين للمدربين وتعرفهم على بعضهم البعض</a:t>
            </a:r>
            <a:r>
              <a:rPr lang="ar-SY" sz="2800" dirty="0" smtClean="0">
                <a:latin typeface="Sakkal Majalla" panose="02000000000000000000" pitchFamily="2" charset="-78"/>
                <a:cs typeface="Sakkal Majalla" panose="02000000000000000000" pitchFamily="2" charset="-78"/>
              </a:rPr>
              <a:t>.</a:t>
            </a:r>
            <a:endParaRPr lang="en-US" sz="2600" dirty="0">
              <a:latin typeface="Sakkal Majalla" panose="02000000000000000000" pitchFamily="2" charset="-78"/>
              <a:cs typeface="Sakkal Majalla" panose="02000000000000000000" pitchFamily="2" charset="-78"/>
            </a:endParaRPr>
          </a:p>
          <a:p>
            <a:pPr>
              <a:buFont typeface="Wingdings" charset="2"/>
              <a:buChar char="²"/>
            </a:pPr>
            <a:endParaRPr lang="en-US" sz="2600" dirty="0">
              <a:latin typeface="Sakkal Majalla" panose="02000000000000000000" pitchFamily="2" charset="-78"/>
              <a:cs typeface="Sakkal Majalla" panose="02000000000000000000" pitchFamily="2" charset="-78"/>
            </a:endParaRPr>
          </a:p>
        </p:txBody>
      </p:sp>
      <p:sp>
        <p:nvSpPr>
          <p:cNvPr id="4" name="Title 1"/>
          <p:cNvSpPr>
            <a:spLocks noGrp="1"/>
          </p:cNvSpPr>
          <p:nvPr>
            <p:ph type="title"/>
          </p:nvPr>
        </p:nvSpPr>
        <p:spPr>
          <a:xfrm>
            <a:off x="457200" y="274638"/>
            <a:ext cx="8229600" cy="773266"/>
          </a:xfrm>
        </p:spPr>
        <p:txBody>
          <a:bodyPr>
            <a:normAutofit/>
          </a:bodyPr>
          <a:lstStyle/>
          <a:p>
            <a:pPr rtl="1"/>
            <a:r>
              <a:rPr lang="ar-SY" b="1" dirty="0" smtClean="0">
                <a:latin typeface="Sakkal Majalla" panose="02000000000000000000" pitchFamily="2" charset="-78"/>
                <a:cs typeface="Sakkal Majalla" panose="02000000000000000000" pitchFamily="2" charset="-78"/>
              </a:rPr>
              <a:t>ملخص عن أهداف الحصة</a:t>
            </a:r>
            <a:endParaRPr lang="en-US"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4522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2426210" y="4500570"/>
            <a:ext cx="4291559" cy="923330"/>
          </a:xfrm>
          <a:prstGeom prst="rect">
            <a:avLst/>
          </a:prstGeom>
          <a:noFill/>
        </p:spPr>
        <p:txBody>
          <a:bodyPr wrap="none" rtlCol="0">
            <a:spAutoFit/>
          </a:bodyPr>
          <a:lstStyle/>
          <a:p>
            <a:pPr algn="r" rtl="1"/>
            <a:r>
              <a:rPr lang="ar-SY" sz="5400" b="1" dirty="0" smtClean="0">
                <a:latin typeface="Sakkal Majalla" panose="02000000000000000000" pitchFamily="2" charset="-78"/>
                <a:cs typeface="Sakkal Majalla" panose="02000000000000000000" pitchFamily="2" charset="-78"/>
              </a:rPr>
              <a:t>هل لديكم أي أسئلة</a:t>
            </a:r>
            <a:endParaRPr lang="en-GB" sz="5400" b="1" dirty="0">
              <a:latin typeface="Sakkal Majalla" panose="02000000000000000000" pitchFamily="2" charset="-78"/>
              <a:cs typeface="Sakkal Majalla" panose="02000000000000000000"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pPr rtl="1"/>
            <a:r>
              <a:rPr lang="ar-SY" b="1" dirty="0" smtClean="0">
                <a:latin typeface="Sakkal Majalla" panose="02000000000000000000" pitchFamily="2" charset="-78"/>
                <a:cs typeface="Sakkal Majalla" panose="02000000000000000000" pitchFamily="2" charset="-78"/>
              </a:rPr>
              <a:t>الصحة والسلامة</a:t>
            </a:r>
            <a:endParaRPr lang="en-US" b="1" dirty="0">
              <a:latin typeface="Sakkal Majalla" panose="02000000000000000000" pitchFamily="2" charset="-78"/>
              <a:cs typeface="Sakkal Majalla" panose="02000000000000000000" pitchFamily="2" charset="-78"/>
            </a:endParaRPr>
          </a:p>
        </p:txBody>
      </p:sp>
      <p:sp>
        <p:nvSpPr>
          <p:cNvPr id="4" name="Rectangle 3"/>
          <p:cNvSpPr>
            <a:spLocks noGrp="1" noChangeArrowheads="1"/>
          </p:cNvSpPr>
          <p:nvPr>
            <p:ph idx="1"/>
          </p:nvPr>
        </p:nvSpPr>
        <p:spPr/>
        <p:txBody>
          <a:bodyPr>
            <a:normAutofit/>
          </a:bodyPr>
          <a:lstStyle/>
          <a:p>
            <a:pPr algn="r" rtl="1">
              <a:lnSpc>
                <a:spcPct val="150000"/>
              </a:lnSpc>
              <a:spcBef>
                <a:spcPts val="0"/>
              </a:spcBef>
            </a:pPr>
            <a:r>
              <a:rPr lang="ar-SY" dirty="0"/>
              <a:t>مخارج الطوارئ</a:t>
            </a:r>
          </a:p>
          <a:p>
            <a:pPr algn="r" rtl="1">
              <a:lnSpc>
                <a:spcPct val="150000"/>
              </a:lnSpc>
              <a:spcBef>
                <a:spcPts val="0"/>
              </a:spcBef>
            </a:pPr>
            <a:r>
              <a:rPr lang="ar-SY" dirty="0"/>
              <a:t>أنظمة الإنذار بالحريق</a:t>
            </a:r>
          </a:p>
          <a:p>
            <a:pPr algn="r" rtl="1">
              <a:lnSpc>
                <a:spcPct val="150000"/>
              </a:lnSpc>
              <a:spcBef>
                <a:spcPts val="0"/>
              </a:spcBef>
            </a:pPr>
            <a:r>
              <a:rPr lang="ar-SY" dirty="0"/>
              <a:t>المراحيض</a:t>
            </a:r>
          </a:p>
          <a:p>
            <a:pPr algn="r" rtl="1">
              <a:lnSpc>
                <a:spcPct val="150000"/>
              </a:lnSpc>
              <a:spcBef>
                <a:spcPts val="0"/>
              </a:spcBef>
            </a:pPr>
            <a:r>
              <a:rPr lang="ar-SY" dirty="0"/>
              <a:t>التدخين</a:t>
            </a:r>
          </a:p>
          <a:p>
            <a:pPr algn="r" rtl="1">
              <a:lnSpc>
                <a:spcPct val="150000"/>
              </a:lnSpc>
              <a:spcBef>
                <a:spcPts val="0"/>
              </a:spcBef>
            </a:pPr>
            <a:r>
              <a:rPr lang="ar-SY" dirty="0"/>
              <a:t>الهواتف النقالة وأجهزة الاستدعاء (</a:t>
            </a:r>
            <a:r>
              <a:rPr lang="fr-FR" dirty="0"/>
              <a:t>Pagers</a:t>
            </a:r>
            <a:r>
              <a:rPr lang="ar-SY" dirty="0"/>
              <a:t>)</a:t>
            </a:r>
          </a:p>
          <a:p>
            <a:pPr algn="r" rtl="1">
              <a:lnSpc>
                <a:spcPct val="150000"/>
              </a:lnSpc>
              <a:spcBef>
                <a:spcPts val="0"/>
              </a:spcBef>
            </a:pPr>
            <a:r>
              <a:rPr lang="ar-SY" dirty="0"/>
              <a:t>استراحات القهوة </a:t>
            </a:r>
            <a:r>
              <a:rPr lang="ar-SY" dirty="0" smtClean="0"/>
              <a:t>والغذاء</a:t>
            </a:r>
            <a:endParaRPr lang="ar-SY" dirty="0"/>
          </a:p>
        </p:txBody>
      </p:sp>
      <p:pic>
        <p:nvPicPr>
          <p:cNvPr id="5" name="Picture 4"/>
          <p:cNvPicPr>
            <a:picLocks noChangeAspect="1"/>
          </p:cNvPicPr>
          <p:nvPr/>
        </p:nvPicPr>
        <p:blipFill>
          <a:blip r:embed="rId3"/>
          <a:stretch>
            <a:fillRect/>
          </a:stretch>
        </p:blipFill>
        <p:spPr>
          <a:xfrm>
            <a:off x="705574" y="735013"/>
            <a:ext cx="2260600" cy="3594100"/>
          </a:xfrm>
          <a:prstGeom prst="rect">
            <a:avLst/>
          </a:prstGeom>
        </p:spPr>
      </p:pic>
    </p:spTree>
    <p:extLst>
      <p:ext uri="{BB962C8B-B14F-4D97-AF65-F5344CB8AC3E}">
        <p14:creationId xmlns:p14="http://schemas.microsoft.com/office/powerpoint/2010/main" val="299743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830997"/>
          </a:xfrm>
          <a:prstGeom prst="rect">
            <a:avLst/>
          </a:prstGeom>
          <a:noFill/>
        </p:spPr>
        <p:txBody>
          <a:bodyPr wrap="square" rtlCol="0">
            <a:spAutoFit/>
          </a:bodyPr>
          <a:lstStyle/>
          <a:p>
            <a:pPr algn="ctr" rtl="1"/>
            <a:r>
              <a:rPr lang="ar-SY" sz="4800" b="1" dirty="0" smtClean="0">
                <a:solidFill>
                  <a:schemeClr val="accent1">
                    <a:lumMod val="25000"/>
                  </a:schemeClr>
                </a:solidFill>
                <a:latin typeface="Sakkal Majalla" panose="02000000000000000000" pitchFamily="2" charset="-78"/>
                <a:cs typeface="Sakkal Majalla" panose="02000000000000000000" pitchFamily="2" charset="-78"/>
              </a:rPr>
              <a:t>المقدمة</a:t>
            </a:r>
            <a:endParaRPr lang="en-US" sz="48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75043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normAutofit/>
          </a:bodyPr>
          <a:lstStyle/>
          <a:p>
            <a:pPr rtl="1"/>
            <a:r>
              <a:rPr lang="ar-SA" sz="4800" b="1" dirty="0">
                <a:latin typeface="Sakkal Majalla" panose="02000000000000000000" pitchFamily="2" charset="-78"/>
                <a:cs typeface="Sakkal Majalla" panose="02000000000000000000" pitchFamily="2" charset="-78"/>
              </a:rPr>
              <a:t>خلفية الدورة التدريبية</a:t>
            </a:r>
            <a:endParaRPr lang="en-US" sz="48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600200"/>
            <a:ext cx="8229600" cy="4898158"/>
          </a:xfrm>
        </p:spPr>
        <p:txBody>
          <a:bodyPr>
            <a:normAutofit/>
          </a:bodyPr>
          <a:lstStyle/>
          <a:p>
            <a:pPr algn="just" rtl="1"/>
            <a:r>
              <a:rPr lang="ar-SA" dirty="0" smtClean="0">
                <a:latin typeface="Sakkal Majalla" panose="02000000000000000000" pitchFamily="2" charset="-78"/>
                <a:cs typeface="Sakkal Majalla" panose="02000000000000000000" pitchFamily="2" charset="-78"/>
              </a:rPr>
              <a:t>تحمل</a:t>
            </a:r>
            <a:r>
              <a:rPr lang="ar-SY" dirty="0" smtClean="0">
                <a:latin typeface="Sakkal Majalla" panose="02000000000000000000" pitchFamily="2" charset="-78"/>
                <a:cs typeface="Sakkal Majalla" panose="02000000000000000000" pitchFamily="2" charset="-78"/>
              </a:rPr>
              <a:t> هذه</a:t>
            </a:r>
            <a:r>
              <a:rPr lang="ar-SA" dirty="0" smtClean="0">
                <a:latin typeface="Sakkal Majalla" panose="02000000000000000000" pitchFamily="2" charset="-78"/>
                <a:cs typeface="Sakkal Majalla" panose="02000000000000000000" pitchFamily="2" charset="-78"/>
              </a:rPr>
              <a:t> </a:t>
            </a:r>
            <a:r>
              <a:rPr lang="ar-SA" dirty="0">
                <a:latin typeface="Sakkal Majalla" panose="02000000000000000000" pitchFamily="2" charset="-78"/>
                <a:cs typeface="Sakkal Majalla" panose="02000000000000000000" pitchFamily="2" charset="-78"/>
              </a:rPr>
              <a:t>الدورة التدريبية </a:t>
            </a:r>
            <a:r>
              <a:rPr lang="ar-SA" dirty="0" smtClean="0">
                <a:latin typeface="Sakkal Majalla" panose="02000000000000000000" pitchFamily="2" charset="-78"/>
                <a:cs typeface="Sakkal Majalla" panose="02000000000000000000" pitchFamily="2" charset="-78"/>
              </a:rPr>
              <a:t>عنوان </a:t>
            </a:r>
            <a:r>
              <a:rPr lang="ar-SA" dirty="0">
                <a:latin typeface="Sakkal Majalla" panose="02000000000000000000" pitchFamily="2" charset="-78"/>
                <a:cs typeface="Sakkal Majalla" panose="02000000000000000000" pitchFamily="2" charset="-78"/>
              </a:rPr>
              <a:t>"الدورة التدريبية المتقدمة حول الجريمة الإلكترونية والأدلة الإلكترونية لفائدة القضاة والمدعين العامين". </a:t>
            </a:r>
            <a:endParaRPr lang="ar-SY" dirty="0" smtClean="0">
              <a:latin typeface="Sakkal Majalla" panose="02000000000000000000" pitchFamily="2" charset="-78"/>
              <a:cs typeface="Sakkal Majalla" panose="02000000000000000000" pitchFamily="2" charset="-78"/>
            </a:endParaRPr>
          </a:p>
          <a:p>
            <a:pPr algn="just" rtl="1"/>
            <a:r>
              <a:rPr lang="ar-SA" dirty="0" smtClean="0">
                <a:latin typeface="Sakkal Majalla" panose="02000000000000000000" pitchFamily="2" charset="-78"/>
                <a:cs typeface="Sakkal Majalla" panose="02000000000000000000" pitchFamily="2" charset="-78"/>
              </a:rPr>
              <a:t>وقد </a:t>
            </a:r>
            <a:r>
              <a:rPr lang="ar-SA" dirty="0">
                <a:latin typeface="Sakkal Majalla" panose="02000000000000000000" pitchFamily="2" charset="-78"/>
                <a:cs typeface="Sakkal Majalla" panose="02000000000000000000" pitchFamily="2" charset="-78"/>
              </a:rPr>
              <a:t>تم تطويرها كنتيجة للمشروع المشترك بين الاتحاد الأوروبي ومجلس أوروبا حول التعاون الإقليمي لمكافحة الجريمة الإلكترونية بموجب صك ما قبل الانضمام (</a:t>
            </a:r>
            <a:r>
              <a:rPr lang="en-GB" dirty="0">
                <a:latin typeface="Sakkal Majalla" panose="02000000000000000000" pitchFamily="2" charset="-78"/>
                <a:cs typeface="Sakkal Majalla" panose="02000000000000000000" pitchFamily="2" charset="-78"/>
              </a:rPr>
              <a:t>IPA</a:t>
            </a:r>
            <a:r>
              <a:rPr lang="ar-SA" dirty="0">
                <a:latin typeface="Sakkal Majalla" panose="02000000000000000000" pitchFamily="2" charset="-78"/>
                <a:cs typeface="Sakkal Majalla" panose="02000000000000000000" pitchFamily="2" charset="-78"/>
              </a:rPr>
              <a:t>). </a:t>
            </a:r>
            <a:endParaRPr lang="ar-SY" dirty="0" smtClean="0">
              <a:latin typeface="Sakkal Majalla" panose="02000000000000000000" pitchFamily="2" charset="-78"/>
              <a:cs typeface="Sakkal Majalla" panose="02000000000000000000" pitchFamily="2" charset="-78"/>
            </a:endParaRPr>
          </a:p>
          <a:p>
            <a:pPr algn="just" rtl="1"/>
            <a:r>
              <a:rPr lang="ar-SY" b="1" dirty="0" smtClean="0">
                <a:latin typeface="Sakkal Majalla" panose="02000000000000000000" pitchFamily="2" charset="-78"/>
                <a:cs typeface="Sakkal Majalla" panose="02000000000000000000" pitchFamily="2" charset="-78"/>
              </a:rPr>
              <a:t>تم الرفع من مستوى التدريب من خلال </a:t>
            </a:r>
            <a:r>
              <a:rPr lang="ar-SA" b="1" dirty="0" smtClean="0">
                <a:latin typeface="Sakkal Majalla" panose="02000000000000000000" pitchFamily="2" charset="-78"/>
                <a:cs typeface="Sakkal Majalla" panose="02000000000000000000" pitchFamily="2" charset="-78"/>
              </a:rPr>
              <a:t>مشروع </a:t>
            </a:r>
            <a:r>
              <a:rPr lang="ar-SA" b="1" dirty="0">
                <a:latin typeface="Sakkal Majalla" panose="02000000000000000000" pitchFamily="2" charset="-78"/>
                <a:cs typeface="Sakkal Majalla" panose="02000000000000000000" pitchFamily="2" charset="-78"/>
              </a:rPr>
              <a:t>العمل الشامل حول الجريمة الإلكترونية "</a:t>
            </a:r>
            <a:r>
              <a:rPr lang="ar-SA" b="1" dirty="0" err="1">
                <a:latin typeface="Sakkal Majalla" panose="02000000000000000000" pitchFamily="2" charset="-78"/>
                <a:cs typeface="Sakkal Majalla" panose="02000000000000000000" pitchFamily="2" charset="-78"/>
              </a:rPr>
              <a:t>غلاسي</a:t>
            </a:r>
            <a:r>
              <a:rPr lang="ar-SA" b="1" dirty="0">
                <a:latin typeface="Sakkal Majalla" panose="02000000000000000000" pitchFamily="2" charset="-78"/>
                <a:cs typeface="Sakkal Majalla" panose="02000000000000000000" pitchFamily="2" charset="-78"/>
              </a:rPr>
              <a:t>" (</a:t>
            </a:r>
            <a:r>
              <a:rPr lang="en-GB" b="1" dirty="0">
                <a:latin typeface="Sakkal Majalla" panose="02000000000000000000" pitchFamily="2" charset="-78"/>
                <a:cs typeface="Sakkal Majalla" panose="02000000000000000000" pitchFamily="2" charset="-78"/>
              </a:rPr>
              <a:t>GLACY</a:t>
            </a:r>
            <a:r>
              <a:rPr lang="ar-SA" b="1" dirty="0">
                <a:latin typeface="Sakkal Majalla" panose="02000000000000000000" pitchFamily="2" charset="-78"/>
                <a:cs typeface="Sakkal Majalla" panose="02000000000000000000" pitchFamily="2" charset="-78"/>
              </a:rPr>
              <a:t>) ومشروع "</a:t>
            </a:r>
            <a:r>
              <a:rPr lang="ar-SA" b="1" dirty="0" err="1">
                <a:latin typeface="Sakkal Majalla" panose="02000000000000000000" pitchFamily="2" charset="-78"/>
                <a:cs typeface="Sakkal Majalla" panose="02000000000000000000" pitchFamily="2" charset="-78"/>
              </a:rPr>
              <a:t>غلاسي</a:t>
            </a:r>
            <a:r>
              <a:rPr lang="ar-SA" b="1" dirty="0" smtClean="0">
                <a:latin typeface="Sakkal Majalla" panose="02000000000000000000" pitchFamily="2" charset="-78"/>
                <a:cs typeface="Sakkal Majalla" panose="02000000000000000000" pitchFamily="2" charset="-78"/>
              </a:rPr>
              <a:t>+".</a:t>
            </a:r>
            <a:endParaRPr lang="ar-SY" b="1"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6058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a:bodyPr>
          <a:lstStyle/>
          <a:p>
            <a:pPr rtl="1"/>
            <a:r>
              <a:rPr lang="ar-SY" sz="4800" b="1" dirty="0">
                <a:latin typeface="Sakkal Majalla" panose="02000000000000000000" pitchFamily="2" charset="-78"/>
                <a:cs typeface="Sakkal Majalla" panose="02000000000000000000" pitchFamily="2" charset="-78"/>
              </a:rPr>
              <a:t>لماذا تعتبر هذه الدورة التدريبية </a:t>
            </a:r>
            <a:r>
              <a:rPr lang="ar-SY" sz="4800" b="1" dirty="0" smtClean="0">
                <a:latin typeface="Sakkal Majalla" panose="02000000000000000000" pitchFamily="2" charset="-78"/>
                <a:cs typeface="Sakkal Majalla" panose="02000000000000000000" pitchFamily="2" charset="-78"/>
              </a:rPr>
              <a:t>ضرورية</a:t>
            </a:r>
            <a:endParaRPr lang="fr-FR" sz="4800"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p:txBody>
          <a:bodyPr>
            <a:normAutofit/>
          </a:bodyPr>
          <a:lstStyle/>
          <a:p>
            <a:pPr algn="just" rtl="1"/>
            <a:r>
              <a:rPr lang="ar-SY" dirty="0">
                <a:latin typeface="Sakkal Majalla" panose="02000000000000000000" pitchFamily="2" charset="-78"/>
                <a:cs typeface="Sakkal Majalla" panose="02000000000000000000" pitchFamily="2" charset="-78"/>
              </a:rPr>
              <a:t>يضطلع القضاة والمدّعون العامون بدور هام في التحقيق </a:t>
            </a:r>
            <a:r>
              <a:rPr lang="ar-SY" dirty="0" smtClean="0">
                <a:latin typeface="Sakkal Majalla" panose="02000000000000000000" pitchFamily="2" charset="-78"/>
                <a:cs typeface="Sakkal Majalla" panose="02000000000000000000" pitchFamily="2" charset="-78"/>
              </a:rPr>
              <a:t>ومحاكمة الأفراد </a:t>
            </a:r>
            <a:r>
              <a:rPr lang="ar-SY" dirty="0">
                <a:latin typeface="Sakkal Majalla" panose="02000000000000000000" pitchFamily="2" charset="-78"/>
                <a:cs typeface="Sakkal Majalla" panose="02000000000000000000" pitchFamily="2" charset="-78"/>
              </a:rPr>
              <a:t>أو المجموعات الذين يرتكبون الجرائم. </a:t>
            </a:r>
            <a:endParaRPr lang="ar-SY" dirty="0" smtClean="0">
              <a:latin typeface="Sakkal Majalla" panose="02000000000000000000" pitchFamily="2" charset="-78"/>
              <a:cs typeface="Sakkal Majalla" panose="02000000000000000000" pitchFamily="2" charset="-78"/>
            </a:endParaRPr>
          </a:p>
          <a:p>
            <a:pPr marL="0" indent="0" algn="just" rtl="1">
              <a:buNone/>
            </a:pPr>
            <a:endParaRPr lang="ar-SY" dirty="0" smtClean="0">
              <a:latin typeface="Sakkal Majalla" panose="02000000000000000000" pitchFamily="2" charset="-78"/>
              <a:cs typeface="Sakkal Majalla" panose="02000000000000000000" pitchFamily="2" charset="-78"/>
            </a:endParaRPr>
          </a:p>
          <a:p>
            <a:pPr algn="just" rtl="1"/>
            <a:r>
              <a:rPr lang="ar-SY" dirty="0" smtClean="0">
                <a:latin typeface="Sakkal Majalla" panose="02000000000000000000" pitchFamily="2" charset="-78"/>
                <a:cs typeface="Sakkal Majalla" panose="02000000000000000000" pitchFamily="2" charset="-78"/>
              </a:rPr>
              <a:t>ومع </a:t>
            </a:r>
            <a:r>
              <a:rPr lang="ar-SY" dirty="0">
                <a:latin typeface="Sakkal Majalla" panose="02000000000000000000" pitchFamily="2" charset="-78"/>
                <a:cs typeface="Sakkal Majalla" panose="02000000000000000000" pitchFamily="2" charset="-78"/>
              </a:rPr>
              <a:t>تزايد عدد الحوادث التي تكون فيها الجرائم تنطوي على عنصر </a:t>
            </a:r>
            <a:r>
              <a:rPr lang="ar-SY" dirty="0" smtClean="0">
                <a:latin typeface="Sakkal Majalla" panose="02000000000000000000" pitchFamily="2" charset="-78"/>
                <a:cs typeface="Sakkal Majalla" panose="02000000000000000000" pitchFamily="2" charset="-78"/>
              </a:rPr>
              <a:t>الجريمة الإلكترونية، </a:t>
            </a:r>
            <a:r>
              <a:rPr lang="ar-SY" dirty="0">
                <a:latin typeface="Sakkal Majalla" panose="02000000000000000000" pitchFamily="2" charset="-78"/>
                <a:cs typeface="Sakkal Majalla" panose="02000000000000000000" pitchFamily="2" charset="-78"/>
              </a:rPr>
              <a:t>نشأت الحاجة إلى تدريب القضاة والمدعين العامين بشكل صحيح لفهم طبيعة هذه الجرائم، وكذلك الإلمام بالقوانين والصكوك الدولية القائمة في مجال التعاون الدولي للتعامل مع قضايا </a:t>
            </a:r>
            <a:r>
              <a:rPr lang="ar-SY" dirty="0" smtClean="0">
                <a:latin typeface="Sakkal Majalla" panose="02000000000000000000" pitchFamily="2" charset="-78"/>
                <a:cs typeface="Sakkal Majalla" panose="02000000000000000000" pitchFamily="2" charset="-78"/>
              </a:rPr>
              <a:t>الجريمة الإلكترونية.</a:t>
            </a:r>
            <a:endParaRPr lang="en-US" dirty="0">
              <a:latin typeface="Sakkal Majalla" panose="02000000000000000000" pitchFamily="2" charset="-78"/>
              <a:cs typeface="Sakkal Majalla" panose="02000000000000000000" pitchFamily="2" charset="-78"/>
            </a:endParaRPr>
          </a:p>
          <a:p>
            <a:pPr>
              <a:buNone/>
            </a:pPr>
            <a:endParaRPr lang="en-US"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43130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446550"/>
          </a:xfrm>
          <a:prstGeom prst="rect">
            <a:avLst/>
          </a:prstGeom>
          <a:noFill/>
        </p:spPr>
        <p:txBody>
          <a:bodyPr wrap="square" rtlCol="0">
            <a:spAutoFit/>
          </a:bodyPr>
          <a:lstStyle/>
          <a:p>
            <a:pPr algn="ctr" rtl="1"/>
            <a:r>
              <a:rPr lang="ar-SY" sz="4400" b="1" dirty="0" smtClean="0">
                <a:solidFill>
                  <a:schemeClr val="accent1">
                    <a:lumMod val="25000"/>
                  </a:schemeClr>
                </a:solidFill>
                <a:latin typeface="Sakkal Majalla" panose="02000000000000000000" pitchFamily="2" charset="-78"/>
                <a:cs typeface="Sakkal Majalla" panose="02000000000000000000" pitchFamily="2" charset="-78"/>
              </a:rPr>
              <a:t>الغايات والأهداف</a:t>
            </a:r>
          </a:p>
        </p:txBody>
      </p:sp>
    </p:spTree>
    <p:extLst>
      <p:ext uri="{BB962C8B-B14F-4D97-AF65-F5344CB8AC3E}">
        <p14:creationId xmlns:p14="http://schemas.microsoft.com/office/powerpoint/2010/main" val="1920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normAutofit/>
          </a:bodyPr>
          <a:lstStyle/>
          <a:p>
            <a:pPr rtl="1"/>
            <a:r>
              <a:rPr lang="ar-SY" sz="4800" b="1" dirty="0" smtClean="0">
                <a:latin typeface="Sakkal Majalla" panose="02000000000000000000" pitchFamily="2" charset="-78"/>
                <a:cs typeface="Sakkal Majalla" panose="02000000000000000000" pitchFamily="2" charset="-78"/>
              </a:rPr>
              <a:t>الغرض من الحصة</a:t>
            </a:r>
            <a:endParaRPr lang="en-US" sz="48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340962"/>
            <a:ext cx="8229600" cy="5363849"/>
          </a:xfrm>
        </p:spPr>
        <p:txBody>
          <a:bodyPr>
            <a:normAutofit/>
          </a:bodyPr>
          <a:lstStyle/>
          <a:p>
            <a:pPr algn="just" rtl="1"/>
            <a:r>
              <a:rPr lang="ar-SY" sz="2800" dirty="0">
                <a:latin typeface="Sakkal Majalla" panose="02000000000000000000" pitchFamily="2" charset="-78"/>
                <a:cs typeface="Sakkal Majalla" panose="02000000000000000000" pitchFamily="2" charset="-78"/>
              </a:rPr>
              <a:t>ت</a:t>
            </a:r>
            <a:r>
              <a:rPr lang="ar-SY" sz="2800" dirty="0" smtClean="0">
                <a:latin typeface="Sakkal Majalla" panose="02000000000000000000" pitchFamily="2" charset="-78"/>
                <a:cs typeface="Sakkal Majalla" panose="02000000000000000000" pitchFamily="2" charset="-78"/>
              </a:rPr>
              <a:t>هدف هذه الحصة إلى </a:t>
            </a:r>
            <a:r>
              <a:rPr lang="ar-SY" sz="2800" dirty="0">
                <a:latin typeface="Sakkal Majalla" panose="02000000000000000000" pitchFamily="2" charset="-78"/>
                <a:cs typeface="Sakkal Majalla" panose="02000000000000000000" pitchFamily="2" charset="-78"/>
              </a:rPr>
              <a:t>توفير المعرفة والمهارات الكفيلة بتمكين القضاة والمدعين العامين من الاضطلاع بأدوارهم ذات الصلة بالتحقيقات في الجريمة الإلكترونية.</a:t>
            </a:r>
            <a:endParaRPr lang="fr-FR" sz="2800" dirty="0">
              <a:latin typeface="Sakkal Majalla" panose="02000000000000000000" pitchFamily="2" charset="-78"/>
              <a:cs typeface="Sakkal Majalla" panose="02000000000000000000" pitchFamily="2" charset="-78"/>
            </a:endParaRPr>
          </a:p>
          <a:p>
            <a:pPr algn="just" rtl="1"/>
            <a:r>
              <a:rPr lang="ar-SA" sz="2800" dirty="0" smtClean="0">
                <a:latin typeface="Sakkal Majalla" panose="02000000000000000000" pitchFamily="2" charset="-78"/>
                <a:cs typeface="Sakkal Majalla" panose="02000000000000000000" pitchFamily="2" charset="-78"/>
              </a:rPr>
              <a:t>صمم</a:t>
            </a:r>
            <a:r>
              <a:rPr lang="ar-SY" sz="2800" dirty="0" smtClean="0">
                <a:latin typeface="Sakkal Majalla" panose="02000000000000000000" pitchFamily="2" charset="-78"/>
                <a:cs typeface="Sakkal Majalla" panose="02000000000000000000" pitchFamily="2" charset="-78"/>
              </a:rPr>
              <a:t>ت</a:t>
            </a:r>
            <a:r>
              <a:rPr lang="ar-SA" sz="2800" dirty="0" smtClean="0">
                <a:latin typeface="Sakkal Majalla" panose="02000000000000000000" pitchFamily="2" charset="-78"/>
                <a:cs typeface="Sakkal Majalla" panose="02000000000000000000" pitchFamily="2" charset="-78"/>
              </a:rPr>
              <a:t> هذ</a:t>
            </a:r>
            <a:r>
              <a:rPr lang="ar-SY" sz="2800" dirty="0" smtClean="0">
                <a:latin typeface="Sakkal Majalla" panose="02000000000000000000" pitchFamily="2" charset="-78"/>
                <a:cs typeface="Sakkal Majalla" panose="02000000000000000000" pitchFamily="2" charset="-78"/>
              </a:rPr>
              <a:t>ه</a:t>
            </a:r>
            <a:r>
              <a:rPr lang="ar-SA" sz="2800" dirty="0" smtClean="0">
                <a:latin typeface="Sakkal Majalla" panose="02000000000000000000" pitchFamily="2" charset="-78"/>
                <a:cs typeface="Sakkal Majalla" panose="02000000000000000000" pitchFamily="2" charset="-78"/>
              </a:rPr>
              <a:t> </a:t>
            </a:r>
            <a:r>
              <a:rPr lang="ar-SY" sz="2800" dirty="0" smtClean="0">
                <a:latin typeface="Sakkal Majalla" panose="02000000000000000000" pitchFamily="2" charset="-78"/>
                <a:cs typeface="Sakkal Majalla" panose="02000000000000000000" pitchFamily="2" charset="-78"/>
              </a:rPr>
              <a:t>الحصة </a:t>
            </a:r>
            <a:r>
              <a:rPr lang="ar-SA" sz="2800" dirty="0" smtClean="0">
                <a:latin typeface="Sakkal Majalla" panose="02000000000000000000" pitchFamily="2" charset="-78"/>
                <a:cs typeface="Sakkal Majalla" panose="02000000000000000000" pitchFamily="2" charset="-78"/>
              </a:rPr>
              <a:t>للاستفادة </a:t>
            </a:r>
            <a:r>
              <a:rPr lang="ar-SA" sz="2800" dirty="0">
                <a:latin typeface="Sakkal Majalla" panose="02000000000000000000" pitchFamily="2" charset="-78"/>
                <a:cs typeface="Sakkal Majalla" panose="02000000000000000000" pitchFamily="2" charset="-78"/>
              </a:rPr>
              <a:t>من نتائج التعلم المستخلصة خلال الدورة التدريبية الأساسية على الجريمة الإلكترونية لفائدة القضاة والمدعين العامين وينبغي ألا يحضر هذا الدرس إلا الأشخاص الذين أنهوا الدورة السابقة بنجاح</a:t>
            </a:r>
            <a:r>
              <a:rPr lang="ar-SA" sz="2800" dirty="0" smtClean="0">
                <a:latin typeface="Sakkal Majalla" panose="02000000000000000000" pitchFamily="2" charset="-78"/>
                <a:cs typeface="Sakkal Majalla" panose="02000000000000000000" pitchFamily="2" charset="-78"/>
              </a:rPr>
              <a:t>.</a:t>
            </a:r>
            <a:endParaRPr lang="ar-SY" sz="2800"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17011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lgn="r" rtl="1">
              <a:buNone/>
            </a:pPr>
            <a:r>
              <a:rPr lang="ar-SY" sz="3600" dirty="0">
                <a:latin typeface="Sakkal Majalla" panose="02000000000000000000" pitchFamily="2" charset="-78"/>
                <a:cs typeface="Sakkal Majalla" panose="02000000000000000000" pitchFamily="2" charset="-78"/>
              </a:rPr>
              <a:t>في نهاية هذه </a:t>
            </a:r>
            <a:r>
              <a:rPr lang="ar-SY" sz="3600" dirty="0" smtClean="0">
                <a:latin typeface="Sakkal Majalla" panose="02000000000000000000" pitchFamily="2" charset="-78"/>
                <a:cs typeface="Sakkal Majalla" panose="02000000000000000000" pitchFamily="2" charset="-78"/>
              </a:rPr>
              <a:t>الحصة، </a:t>
            </a:r>
            <a:r>
              <a:rPr lang="ar-SY" sz="3600" dirty="0">
                <a:latin typeface="Sakkal Majalla" panose="02000000000000000000" pitchFamily="2" charset="-78"/>
                <a:cs typeface="Sakkal Majalla" panose="02000000000000000000" pitchFamily="2" charset="-78"/>
              </a:rPr>
              <a:t>سيكون المشاركون قادرين على</a:t>
            </a:r>
            <a:r>
              <a:rPr lang="ar-SY" sz="3600" dirty="0" smtClean="0">
                <a:latin typeface="Sakkal Majalla" panose="02000000000000000000" pitchFamily="2" charset="-78"/>
                <a:cs typeface="Sakkal Majalla" panose="02000000000000000000" pitchFamily="2" charset="-78"/>
              </a:rPr>
              <a:t>:</a:t>
            </a:r>
          </a:p>
          <a:p>
            <a:pPr algn="r" rtl="1">
              <a:buNone/>
            </a:pPr>
            <a:endParaRPr lang="ar-SY" dirty="0">
              <a:latin typeface="Sakkal Majalla" panose="02000000000000000000" pitchFamily="2" charset="-78"/>
              <a:cs typeface="Sakkal Majalla" panose="02000000000000000000" pitchFamily="2" charset="-78"/>
            </a:endParaRPr>
          </a:p>
          <a:p>
            <a:pPr lvl="0" algn="r" rtl="1"/>
            <a:r>
              <a:rPr lang="ar-SY" dirty="0" smtClean="0">
                <a:latin typeface="Sakkal Majalla" panose="02000000000000000000" pitchFamily="2" charset="-78"/>
                <a:cs typeface="Sakkal Majalla" panose="02000000000000000000" pitchFamily="2" charset="-78"/>
              </a:rPr>
              <a:t>التعرف على المدربين وباقي المشاركين</a:t>
            </a:r>
          </a:p>
          <a:p>
            <a:pPr lvl="0" algn="r" rtl="1"/>
            <a:r>
              <a:rPr lang="ar-SY" dirty="0" smtClean="0">
                <a:latin typeface="Sakkal Majalla" panose="02000000000000000000" pitchFamily="2" charset="-78"/>
                <a:cs typeface="Sakkal Majalla" panose="02000000000000000000" pitchFamily="2" charset="-78"/>
              </a:rPr>
              <a:t>مناقشة </a:t>
            </a:r>
            <a:r>
              <a:rPr lang="ar-SY" dirty="0">
                <a:latin typeface="Sakkal Majalla" panose="02000000000000000000" pitchFamily="2" charset="-78"/>
                <a:cs typeface="Sakkal Majalla" panose="02000000000000000000" pitchFamily="2" charset="-78"/>
              </a:rPr>
              <a:t>الهدف العام للدورة التدريبية</a:t>
            </a:r>
          </a:p>
          <a:p>
            <a:pPr lvl="0" algn="r" rtl="1"/>
            <a:r>
              <a:rPr lang="ar-SY" dirty="0">
                <a:latin typeface="Sakkal Majalla" panose="02000000000000000000" pitchFamily="2" charset="-78"/>
                <a:cs typeface="Sakkal Majalla" panose="02000000000000000000" pitchFamily="2" charset="-78"/>
              </a:rPr>
              <a:t>تفسير لماذا تعتبر هذه الدورة التدريبية ضرورية</a:t>
            </a:r>
          </a:p>
          <a:p>
            <a:pPr lvl="0" algn="r" rtl="1"/>
            <a:r>
              <a:rPr lang="ar-SY" dirty="0">
                <a:latin typeface="Sakkal Majalla" panose="02000000000000000000" pitchFamily="2" charset="-78"/>
                <a:cs typeface="Sakkal Majalla" panose="02000000000000000000" pitchFamily="2" charset="-78"/>
              </a:rPr>
              <a:t>تقديم لائحة الأجزاء المكونة للجدول الزمني وأنشطة الدورة التدريبية</a:t>
            </a:r>
          </a:p>
          <a:p>
            <a:pPr lvl="0" algn="r" rtl="1"/>
            <a:r>
              <a:rPr lang="ar-SY" dirty="0">
                <a:latin typeface="Sakkal Majalla" panose="02000000000000000000" pitchFamily="2" charset="-78"/>
                <a:cs typeface="Sakkal Majalla" panose="02000000000000000000" pitchFamily="2" charset="-78"/>
              </a:rPr>
              <a:t>جرد قائمة إجراءات الصحة والسلامة في مكان انعقاد الدورة التدريبية</a:t>
            </a:r>
          </a:p>
          <a:p>
            <a:pPr>
              <a:buFont typeface="Wingdings" charset="2"/>
              <a:buChar char="²"/>
            </a:pPr>
            <a:endParaRPr lang="en-US" dirty="0">
              <a:latin typeface="Sakkal Majalla" panose="02000000000000000000" pitchFamily="2" charset="-78"/>
              <a:cs typeface="Sakkal Majalla" panose="02000000000000000000" pitchFamily="2" charset="-78"/>
            </a:endParaRPr>
          </a:p>
          <a:p>
            <a:pPr algn="r" rtl="1">
              <a:buNone/>
            </a:pPr>
            <a:endParaRPr lang="ar-SY" dirty="0" smtClean="0">
              <a:latin typeface="Sakkal Majalla" panose="02000000000000000000" pitchFamily="2" charset="-78"/>
              <a:cs typeface="Sakkal Majalla" panose="02000000000000000000" pitchFamily="2" charset="-78"/>
            </a:endParaRPr>
          </a:p>
          <a:p>
            <a:pPr>
              <a:buNone/>
            </a:pPr>
            <a:endParaRPr lang="en-US" dirty="0">
              <a:latin typeface="Sakkal Majalla" panose="02000000000000000000" pitchFamily="2" charset="-78"/>
              <a:cs typeface="Sakkal Majalla" panose="02000000000000000000" pitchFamily="2" charset="-78"/>
            </a:endParaRPr>
          </a:p>
          <a:p>
            <a:pPr>
              <a:buFont typeface="Wingdings" charset="2"/>
              <a:buChar char="²"/>
            </a:pPr>
            <a:endParaRPr lang="en-US" dirty="0">
              <a:latin typeface="Sakkal Majalla" panose="02000000000000000000" pitchFamily="2" charset="-78"/>
              <a:cs typeface="Sakkal Majalla" panose="02000000000000000000" pitchFamily="2" charset="-78"/>
            </a:endParaRPr>
          </a:p>
          <a:p>
            <a:pPr>
              <a:buFont typeface="Wingdings" charset="2"/>
              <a:buChar char="²"/>
            </a:pPr>
            <a:endParaRPr lang="en-US" sz="2600" dirty="0">
              <a:latin typeface="Sakkal Majalla" panose="02000000000000000000" pitchFamily="2" charset="-78"/>
              <a:cs typeface="Sakkal Majalla" panose="02000000000000000000" pitchFamily="2" charset="-78"/>
            </a:endParaRPr>
          </a:p>
        </p:txBody>
      </p:sp>
      <p:sp>
        <p:nvSpPr>
          <p:cNvPr id="4" name="Title 1"/>
          <p:cNvSpPr>
            <a:spLocks noGrp="1"/>
          </p:cNvSpPr>
          <p:nvPr>
            <p:ph type="title"/>
          </p:nvPr>
        </p:nvSpPr>
        <p:spPr>
          <a:xfrm>
            <a:off x="457200" y="274638"/>
            <a:ext cx="8229600" cy="773266"/>
          </a:xfrm>
        </p:spPr>
        <p:txBody>
          <a:bodyPr>
            <a:noAutofit/>
          </a:bodyPr>
          <a:lstStyle/>
          <a:p>
            <a:pPr rtl="1"/>
            <a:r>
              <a:rPr lang="ar-SY" sz="4800" b="1" dirty="0" smtClean="0">
                <a:latin typeface="Sakkal Majalla" panose="02000000000000000000" pitchFamily="2" charset="-78"/>
                <a:cs typeface="Sakkal Majalla" panose="02000000000000000000" pitchFamily="2" charset="-78"/>
              </a:rPr>
              <a:t>أهداف الحصة</a:t>
            </a:r>
            <a:endParaRPr lang="en-US" sz="4800" b="1" dirty="0">
              <a:latin typeface="Sakkal Majalla" panose="02000000000000000000" pitchFamily="2" charset="-78"/>
              <a:cs typeface="Sakkal Majalla" panose="02000000000000000000" pitchFamily="2" charset="-78"/>
            </a:endParaRPr>
          </a:p>
        </p:txBody>
      </p:sp>
      <p:pic>
        <p:nvPicPr>
          <p:cNvPr id="5" name="Picture 4"/>
          <p:cNvPicPr>
            <a:picLocks noChangeAspect="1"/>
          </p:cNvPicPr>
          <p:nvPr/>
        </p:nvPicPr>
        <p:blipFill>
          <a:blip r:embed="rId2"/>
          <a:stretch>
            <a:fillRect/>
          </a:stretch>
        </p:blipFill>
        <p:spPr>
          <a:xfrm>
            <a:off x="304801" y="5287101"/>
            <a:ext cx="1845354" cy="1227999"/>
          </a:xfrm>
          <a:prstGeom prst="rect">
            <a:avLst/>
          </a:prstGeom>
        </p:spPr>
      </p:pic>
    </p:spTree>
    <p:extLst>
      <p:ext uri="{BB962C8B-B14F-4D97-AF65-F5344CB8AC3E}">
        <p14:creationId xmlns:p14="http://schemas.microsoft.com/office/powerpoint/2010/main" val="167859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923330"/>
          </a:xfrm>
          <a:prstGeom prst="rect">
            <a:avLst/>
          </a:prstGeom>
          <a:noFill/>
        </p:spPr>
        <p:txBody>
          <a:bodyPr wrap="square" rtlCol="0">
            <a:spAutoFit/>
          </a:bodyPr>
          <a:lstStyle/>
          <a:p>
            <a:pPr algn="ctr" rtl="1"/>
            <a:r>
              <a:rPr lang="ar-SY" sz="5400" b="1" dirty="0" smtClean="0">
                <a:solidFill>
                  <a:schemeClr val="accent1">
                    <a:lumMod val="25000"/>
                  </a:schemeClr>
                </a:solidFill>
                <a:latin typeface="Sakkal Majalla" panose="02000000000000000000" pitchFamily="2" charset="-78"/>
                <a:cs typeface="Sakkal Majalla" panose="02000000000000000000" pitchFamily="2" charset="-78"/>
              </a:rPr>
              <a:t>المدربون</a:t>
            </a:r>
            <a:endParaRPr lang="en-US" sz="54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16766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13392</TotalTime>
  <Words>1027</Words>
  <Application>Microsoft Office PowerPoint</Application>
  <PresentationFormat>On-screen Show (4:3)</PresentationFormat>
  <Paragraphs>105</Paragraphs>
  <Slides>17</Slides>
  <Notes>12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الدورة التدريبية المتقدمة في الجريمة الإلكترونية لفائدة القضاة والمدعين العامين</vt:lpstr>
      <vt:lpstr>الصحة والسلامة</vt:lpstr>
      <vt:lpstr>PowerPoint Presentation</vt:lpstr>
      <vt:lpstr>خلفية الدورة التدريبية</vt:lpstr>
      <vt:lpstr>لماذا تعتبر هذه الدورة التدريبية ضرورية</vt:lpstr>
      <vt:lpstr>PowerPoint Presentation</vt:lpstr>
      <vt:lpstr>الغرض من الحصة</vt:lpstr>
      <vt:lpstr>أهداف الحصة</vt:lpstr>
      <vt:lpstr>PowerPoint Presentation</vt:lpstr>
      <vt:lpstr>المدربون</vt:lpstr>
      <vt:lpstr>PowerPoint Presentation</vt:lpstr>
      <vt:lpstr>المنهجية</vt:lpstr>
      <vt:lpstr>الجدول الزمني للدورة التدريبية برنامج العمل للدورة التدريبية ” المتقدمة“ في الجريمة الإلكترونية والأدلة الإلكترونية</vt:lpstr>
      <vt:lpstr>PowerPoint Presentation</vt:lpstr>
      <vt:lpstr>التقديم</vt:lpstr>
      <vt:lpstr>ملخص عن أهداف الحصة</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LAZAR Ioana</cp:lastModifiedBy>
  <cp:revision>40</cp:revision>
  <dcterms:created xsi:type="dcterms:W3CDTF">2012-01-30T11:04:42Z</dcterms:created>
  <dcterms:modified xsi:type="dcterms:W3CDTF">2018-09-26T11:47:35Z</dcterms:modified>
</cp:coreProperties>
</file>